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78" r:id="rId2"/>
    <p:sldId id="288" r:id="rId3"/>
    <p:sldId id="281" r:id="rId4"/>
    <p:sldId id="282" r:id="rId5"/>
    <p:sldId id="295" r:id="rId6"/>
    <p:sldId id="283" r:id="rId7"/>
    <p:sldId id="296" r:id="rId8"/>
    <p:sldId id="256" r:id="rId9"/>
    <p:sldId id="287" r:id="rId10"/>
    <p:sldId id="286" r:id="rId11"/>
    <p:sldId id="308" r:id="rId12"/>
    <p:sldId id="297" r:id="rId13"/>
    <p:sldId id="289" r:id="rId14"/>
    <p:sldId id="292" r:id="rId15"/>
    <p:sldId id="257" r:id="rId16"/>
    <p:sldId id="259" r:id="rId17"/>
    <p:sldId id="277" r:id="rId18"/>
    <p:sldId id="258" r:id="rId19"/>
    <p:sldId id="309" r:id="rId20"/>
    <p:sldId id="269" r:id="rId21"/>
    <p:sldId id="306" r:id="rId22"/>
    <p:sldId id="260" r:id="rId23"/>
    <p:sldId id="261" r:id="rId24"/>
    <p:sldId id="262" r:id="rId25"/>
    <p:sldId id="264" r:id="rId26"/>
    <p:sldId id="266" r:id="rId27"/>
    <p:sldId id="267" r:id="rId28"/>
    <p:sldId id="302" r:id="rId29"/>
    <p:sldId id="303" r:id="rId30"/>
    <p:sldId id="299" r:id="rId31"/>
    <p:sldId id="268" r:id="rId32"/>
    <p:sldId id="305" r:id="rId33"/>
    <p:sldId id="304" r:id="rId34"/>
    <p:sldId id="275" r:id="rId35"/>
    <p:sldId id="274" r:id="rId36"/>
    <p:sldId id="271" r:id="rId37"/>
    <p:sldId id="298" r:id="rId38"/>
    <p:sldId id="307" r:id="rId39"/>
    <p:sldId id="270" r:id="rId40"/>
    <p:sldId id="272" r:id="rId41"/>
    <p:sldId id="276" r:id="rId42"/>
    <p:sldId id="310" r:id="rId43"/>
    <p:sldId id="273" r:id="rId44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9" autoAdjust="0"/>
    <p:restoredTop sz="94660"/>
  </p:normalViewPr>
  <p:slideViewPr>
    <p:cSldViewPr>
      <p:cViewPr>
        <p:scale>
          <a:sx n="80" d="100"/>
          <a:sy n="80" d="100"/>
        </p:scale>
        <p:origin x="-138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13F041-5DE6-4DE5-81CC-705D9A85D18F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D7807EE-7663-4ACD-8B28-B99E8B97D3A0}" type="slidenum">
              <a:rPr lang="it-IT" altLang="it-IT"/>
              <a:pPr eaLnBrk="1" hangingPunct="1"/>
              <a:t>1</a:t>
            </a:fld>
            <a:endParaRPr lang="it-IT" altLang="it-IT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81FCF6A-67C3-489D-ADAF-4B53B2EE7341}" type="slidenum">
              <a:rPr lang="it-IT" altLang="it-IT"/>
              <a:pPr eaLnBrk="1" hangingPunct="1"/>
              <a:t>10</a:t>
            </a:fld>
            <a:endParaRPr lang="it-IT" altLang="it-IT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D9FD34B-6ADE-441B-B4BC-921DC5CD6D08}" type="slidenum">
              <a:rPr lang="it-IT" altLang="it-IT"/>
              <a:pPr eaLnBrk="1" hangingPunct="1"/>
              <a:t>12</a:t>
            </a:fld>
            <a:endParaRPr lang="it-IT" altLang="it-IT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8B11A43-2C6E-4BE5-8C0A-A8A644685838}" type="slidenum">
              <a:rPr lang="it-IT" altLang="it-IT"/>
              <a:pPr eaLnBrk="1" hangingPunct="1"/>
              <a:t>13</a:t>
            </a:fld>
            <a:endParaRPr lang="it-IT" altLang="it-IT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C1BDD7F-4FAC-44FD-BB8D-7D517EE73A9B}" type="slidenum">
              <a:rPr lang="it-IT" altLang="it-IT"/>
              <a:pPr eaLnBrk="1" hangingPunct="1"/>
              <a:t>14</a:t>
            </a:fld>
            <a:endParaRPr lang="it-IT" altLang="it-IT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54009E5-F1CD-4736-BE91-91E6C2CDD236}" type="slidenum">
              <a:rPr lang="it-IT" altLang="it-IT"/>
              <a:pPr eaLnBrk="1" hangingPunct="1"/>
              <a:t>15</a:t>
            </a:fld>
            <a:endParaRPr lang="it-IT" altLang="it-IT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8D910C8-154A-407C-A410-B31A8D6CF38A}" type="slidenum">
              <a:rPr lang="it-IT" altLang="it-IT"/>
              <a:pPr eaLnBrk="1" hangingPunct="1"/>
              <a:t>16</a:t>
            </a:fld>
            <a:endParaRPr lang="it-IT" altLang="it-IT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07FC760-3983-4675-821E-846C34E76DCF}" type="slidenum">
              <a:rPr lang="it-IT" altLang="it-IT"/>
              <a:pPr eaLnBrk="1" hangingPunct="1"/>
              <a:t>17</a:t>
            </a:fld>
            <a:endParaRPr lang="it-IT" altLang="it-IT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F83577A-D8E6-4AAA-98A6-05F37E15E18F}" type="slidenum">
              <a:rPr lang="it-IT" altLang="it-IT"/>
              <a:pPr eaLnBrk="1" hangingPunct="1"/>
              <a:t>18</a:t>
            </a:fld>
            <a:endParaRPr lang="it-IT" altLang="it-IT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9B31E25-C514-4E4C-AE2E-4EF3B6FE3A69}" type="slidenum">
              <a:rPr lang="it-IT" altLang="it-IT"/>
              <a:pPr eaLnBrk="1" hangingPunct="1"/>
              <a:t>20</a:t>
            </a:fld>
            <a:endParaRPr lang="it-IT" altLang="it-IT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3B0C650-0BA2-4728-B4D7-3CD626428F01}" type="slidenum">
              <a:rPr lang="it-IT" altLang="it-IT"/>
              <a:pPr eaLnBrk="1" hangingPunct="1"/>
              <a:t>22</a:t>
            </a:fld>
            <a:endParaRPr lang="it-IT" altLang="it-IT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7F3E447-FFBF-49FA-8184-621DD6EB2137}" type="slidenum">
              <a:rPr lang="it-IT" altLang="it-IT"/>
              <a:pPr eaLnBrk="1" hangingPunct="1"/>
              <a:t>2</a:t>
            </a:fld>
            <a:endParaRPr lang="it-IT" altLang="it-IT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7185CEB-C323-408F-B62E-A66921CEAECD}" type="slidenum">
              <a:rPr lang="it-IT" altLang="it-IT"/>
              <a:pPr eaLnBrk="1" hangingPunct="1"/>
              <a:t>23</a:t>
            </a:fld>
            <a:endParaRPr lang="it-IT" altLang="it-IT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1A36E6C-0774-41EE-848E-4D83EEDBFF22}" type="slidenum">
              <a:rPr lang="it-IT" altLang="it-IT"/>
              <a:pPr eaLnBrk="1" hangingPunct="1"/>
              <a:t>24</a:t>
            </a:fld>
            <a:endParaRPr lang="it-IT" altLang="it-IT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C329DD2-950E-4486-BFFC-966ECDCAA835}" type="slidenum">
              <a:rPr lang="it-IT" altLang="it-IT"/>
              <a:pPr eaLnBrk="1" hangingPunct="1"/>
              <a:t>25</a:t>
            </a:fld>
            <a:endParaRPr lang="it-IT" altLang="it-IT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2F67D4A-2182-4E98-B954-D0E99CEACF44}" type="slidenum">
              <a:rPr lang="it-IT" altLang="it-IT"/>
              <a:pPr eaLnBrk="1" hangingPunct="1"/>
              <a:t>26</a:t>
            </a:fld>
            <a:endParaRPr lang="it-IT" altLang="it-IT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61D2F9-BC89-4A45-B442-138B2F1BF4B1}" type="slidenum">
              <a:rPr lang="it-IT" altLang="it-IT"/>
              <a:pPr eaLnBrk="1" hangingPunct="1"/>
              <a:t>27</a:t>
            </a:fld>
            <a:endParaRPr lang="it-IT" altLang="it-IT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DBF32E5-1833-4F48-A8C9-7DFDA2C0B6B0}" type="slidenum">
              <a:rPr lang="it-IT" altLang="it-IT"/>
              <a:pPr eaLnBrk="1" hangingPunct="1"/>
              <a:t>28</a:t>
            </a:fld>
            <a:endParaRPr lang="it-IT" altLang="it-IT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C3F722E-8B60-4F40-968E-EEF6D16A856D}" type="slidenum">
              <a:rPr lang="it-IT" altLang="it-IT"/>
              <a:pPr eaLnBrk="1" hangingPunct="1"/>
              <a:t>29</a:t>
            </a:fld>
            <a:endParaRPr lang="it-IT" altLang="it-IT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92D3EC1-1643-45B1-A1A0-DCE60A4F7C80}" type="slidenum">
              <a:rPr lang="it-IT" altLang="it-IT"/>
              <a:pPr eaLnBrk="1" hangingPunct="1"/>
              <a:t>30</a:t>
            </a:fld>
            <a:endParaRPr lang="it-IT" altLang="it-IT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37D592B-66FD-4B02-8B0E-28A9D464AA05}" type="slidenum">
              <a:rPr lang="it-IT" altLang="it-IT"/>
              <a:pPr eaLnBrk="1" hangingPunct="1"/>
              <a:t>31</a:t>
            </a:fld>
            <a:endParaRPr lang="it-IT" altLang="it-IT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FDABF75-D394-48D0-B022-2C212081F842}" type="slidenum">
              <a:rPr lang="it-IT" altLang="it-IT"/>
              <a:pPr eaLnBrk="1" hangingPunct="1"/>
              <a:t>33</a:t>
            </a:fld>
            <a:endParaRPr lang="it-IT" altLang="it-IT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62E35CB-B0FC-4101-900A-705505462D6E}" type="slidenum">
              <a:rPr lang="it-IT" altLang="it-IT"/>
              <a:pPr eaLnBrk="1" hangingPunct="1"/>
              <a:t>3</a:t>
            </a:fld>
            <a:endParaRPr lang="it-IT" altLang="it-IT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2B3C54-DD3A-4C95-A098-D72BD40BC283}" type="slidenum">
              <a:rPr lang="it-IT" altLang="it-IT"/>
              <a:pPr eaLnBrk="1" hangingPunct="1"/>
              <a:t>34</a:t>
            </a:fld>
            <a:endParaRPr lang="it-IT" altLang="it-IT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4E3F599-F5E7-4400-965A-88BCE4520D08}" type="slidenum">
              <a:rPr lang="it-IT" altLang="it-IT"/>
              <a:pPr eaLnBrk="1" hangingPunct="1"/>
              <a:t>35</a:t>
            </a:fld>
            <a:endParaRPr lang="it-IT" altLang="it-IT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1A19F44-D9FC-4141-910B-FC0DD06CE86B}" type="slidenum">
              <a:rPr lang="it-IT" altLang="it-IT"/>
              <a:pPr eaLnBrk="1" hangingPunct="1"/>
              <a:t>36</a:t>
            </a:fld>
            <a:endParaRPr lang="it-IT" altLang="it-IT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D0EBC0C-8652-46E1-A4C7-68C590A6D6C7}" type="slidenum">
              <a:rPr lang="it-IT" altLang="it-IT"/>
              <a:pPr eaLnBrk="1" hangingPunct="1"/>
              <a:t>37</a:t>
            </a:fld>
            <a:endParaRPr lang="it-IT" altLang="it-IT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5834C58-8620-4394-8831-7D913D33CD38}" type="slidenum">
              <a:rPr lang="it-IT" altLang="it-IT"/>
              <a:pPr eaLnBrk="1" hangingPunct="1"/>
              <a:t>39</a:t>
            </a:fld>
            <a:endParaRPr lang="it-IT" altLang="it-IT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DCEAE38-0B52-412B-8831-E02DE8763398}" type="slidenum">
              <a:rPr lang="it-IT" altLang="it-IT"/>
              <a:pPr eaLnBrk="1" hangingPunct="1"/>
              <a:t>40</a:t>
            </a:fld>
            <a:endParaRPr lang="it-IT" altLang="it-IT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E6ED106-BFA6-465B-AB77-CDA32C4664A9}" type="slidenum">
              <a:rPr lang="it-IT" altLang="it-IT"/>
              <a:pPr eaLnBrk="1" hangingPunct="1"/>
              <a:t>41</a:t>
            </a:fld>
            <a:endParaRPr lang="it-IT" altLang="it-IT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3544774-BF94-49F3-B53D-92C8062D5285}" type="slidenum">
              <a:rPr lang="it-IT" altLang="it-IT"/>
              <a:pPr eaLnBrk="1" hangingPunct="1"/>
              <a:t>43</a:t>
            </a:fld>
            <a:endParaRPr lang="it-IT" altLang="it-IT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84B9FEC-A432-40ED-B963-52D494844076}" type="slidenum">
              <a:rPr lang="it-IT" altLang="it-IT"/>
              <a:pPr eaLnBrk="1" hangingPunct="1"/>
              <a:t>4</a:t>
            </a:fld>
            <a:endParaRPr lang="it-IT" altLang="it-IT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8F22051-2727-4BF2-8E6A-52FE1FBCDC7C}" type="slidenum">
              <a:rPr lang="it-IT" altLang="it-IT"/>
              <a:pPr eaLnBrk="1" hangingPunct="1"/>
              <a:t>5</a:t>
            </a:fld>
            <a:endParaRPr lang="it-IT" altLang="it-IT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7DC1353-5B97-4149-8383-ED4F501E21CD}" type="slidenum">
              <a:rPr lang="it-IT" altLang="it-IT"/>
              <a:pPr eaLnBrk="1" hangingPunct="1"/>
              <a:t>6</a:t>
            </a:fld>
            <a:endParaRPr lang="it-IT" altLang="it-IT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E1A4F4D-2611-4AD8-9925-60339DD49130}" type="slidenum">
              <a:rPr lang="it-IT" altLang="it-IT"/>
              <a:pPr eaLnBrk="1" hangingPunct="1"/>
              <a:t>7</a:t>
            </a:fld>
            <a:endParaRPr lang="it-IT" altLang="it-IT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63457A9-8A87-426F-8EC2-4B49D7F55F84}" type="slidenum">
              <a:rPr lang="it-IT" altLang="it-IT"/>
              <a:pPr eaLnBrk="1" hangingPunct="1"/>
              <a:t>8</a:t>
            </a:fld>
            <a:endParaRPr lang="it-IT" altLang="it-IT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BFFA851-1614-4DD0-B013-FCAC013E8998}" type="slidenum">
              <a:rPr lang="it-IT" altLang="it-IT"/>
              <a:pPr eaLnBrk="1" hangingPunct="1"/>
              <a:t>9</a:t>
            </a:fld>
            <a:endParaRPr lang="it-IT" altLang="it-IT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ECA36-AFBA-47DA-8AA8-F41BBAF2296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052871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BC6FB6-4EC7-4128-9DFA-3689974477C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867709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8A485A-4F35-4D5C-94B2-C3964965C67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253228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6676F6-A6D8-40EF-89CC-21D449E9176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612237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E7B9D7-4431-4C91-B96F-0E2C506015D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137112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E3C99-9CAF-4574-AFBC-3B2034DB7D5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014964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8A9990-48BC-41B4-8B1C-B93493250F2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860068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B86495-E94A-48CD-967B-E18EA90054F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21737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4F2DA0-0FF4-4F4F-B8BB-65536140B3E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867298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C70FA-2A88-48DE-8EFC-C57A44B3C90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625572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F23485-E0A9-437F-9B89-A3DD97D4A42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003489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0E9D64F-9FB7-4C86-8529-89DA5AE736CF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t.wikipedia.org/wiki/Svante_Arrheniu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t.wikipedia.org/wiki/Elettrone" TargetMode="External"/><Relationship Id="rId5" Type="http://schemas.openxmlformats.org/officeDocument/2006/relationships/hyperlink" Target="http://it.wikipedia.org/wiki/Teoria_acido-base_di_Lewis" TargetMode="External"/><Relationship Id="rId4" Type="http://schemas.openxmlformats.org/officeDocument/2006/relationships/hyperlink" Target="http://it.wikipedia.org/wiki/Teoria_acido-base_di_Br%C3%B8nsted-Lowry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79512" y="188640"/>
            <a:ext cx="866140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400" b="1" u="sng" dirty="0">
                <a:solidFill>
                  <a:schemeClr val="hlink"/>
                </a:solidFill>
              </a:rPr>
              <a:t>Definizione di acido e </a:t>
            </a:r>
            <a:r>
              <a:rPr lang="it-IT" altLang="it-IT" sz="2400" b="1" u="sng" dirty="0" smtClean="0">
                <a:solidFill>
                  <a:schemeClr val="hlink"/>
                </a:solidFill>
              </a:rPr>
              <a:t>base</a:t>
            </a:r>
          </a:p>
          <a:p>
            <a:pPr algn="ctr" eaLnBrk="1" hangingPunct="1"/>
            <a:endParaRPr lang="it-IT" altLang="it-IT" sz="2400" b="1" u="sng" dirty="0">
              <a:solidFill>
                <a:schemeClr val="hlink"/>
              </a:solidFill>
            </a:endParaRPr>
          </a:p>
          <a:p>
            <a:pPr algn="ctr" eaLnBrk="1" hangingPunct="1"/>
            <a:endParaRPr lang="it-IT" altLang="it-IT" sz="2400" b="1" u="sng" dirty="0">
              <a:solidFill>
                <a:schemeClr val="hlink"/>
              </a:solidFill>
            </a:endParaRPr>
          </a:p>
          <a:p>
            <a:pPr eaLnBrk="1" hangingPunct="1"/>
            <a:r>
              <a:rPr lang="it-IT" altLang="it-IT" sz="2400" b="1" u="sng" dirty="0">
                <a:solidFill>
                  <a:schemeClr val="hlink"/>
                </a:solidFill>
              </a:rPr>
              <a:t>Teoria di </a:t>
            </a:r>
            <a:r>
              <a:rPr lang="it-IT" altLang="it-IT" sz="2400" b="1" u="sng" dirty="0" err="1">
                <a:solidFill>
                  <a:schemeClr val="hlink"/>
                </a:solidFill>
                <a:hlinkClick r:id="rId3" tooltip="Svante Arrhenius"/>
              </a:rPr>
              <a:t>Arrhenius</a:t>
            </a:r>
            <a:r>
              <a:rPr lang="it-IT" altLang="it-IT" sz="2400" dirty="0"/>
              <a:t>: </a:t>
            </a:r>
            <a:r>
              <a:rPr lang="it-IT" altLang="it-IT" sz="2400" i="1" dirty="0"/>
              <a:t>un </a:t>
            </a:r>
            <a:r>
              <a:rPr lang="it-IT" altLang="it-IT" sz="2400" b="1" i="1" dirty="0"/>
              <a:t>acido</a:t>
            </a:r>
            <a:r>
              <a:rPr lang="it-IT" altLang="it-IT" sz="2400" i="1" dirty="0"/>
              <a:t> è una sostanza che dissociandosi in acqua produce ioni </a:t>
            </a:r>
            <a:r>
              <a:rPr lang="it-IT" altLang="it-IT" sz="2400" i="1" dirty="0" err="1"/>
              <a:t>H</a:t>
            </a:r>
            <a:r>
              <a:rPr lang="it-IT" altLang="it-IT" sz="2400" i="1" baseline="30000" dirty="0" err="1"/>
              <a:t>+</a:t>
            </a:r>
            <a:r>
              <a:rPr lang="it-IT" altLang="it-IT" sz="2400" i="1" dirty="0"/>
              <a:t>.</a:t>
            </a:r>
            <a:r>
              <a:rPr lang="it-IT" altLang="it-IT" sz="2400" dirty="0"/>
              <a:t> </a:t>
            </a:r>
            <a:r>
              <a:rPr lang="it-IT" altLang="it-IT" sz="2400" dirty="0" smtClean="0"/>
              <a:t>Una base una sostanza che cede OH</a:t>
            </a:r>
            <a:r>
              <a:rPr lang="it-IT" altLang="it-IT" sz="2400" baseline="30000" dirty="0" smtClean="0"/>
              <a:t>-</a:t>
            </a:r>
            <a:endParaRPr lang="it-IT" altLang="it-IT" sz="2400" dirty="0"/>
          </a:p>
          <a:p>
            <a:pPr eaLnBrk="1" hangingPunct="1"/>
            <a:endParaRPr lang="it-IT" altLang="it-IT" sz="2400" dirty="0"/>
          </a:p>
          <a:p>
            <a:pPr eaLnBrk="1" hangingPunct="1"/>
            <a:r>
              <a:rPr lang="it-IT" altLang="it-IT" sz="2400" b="1" dirty="0">
                <a:hlinkClick r:id="rId4" tooltip="Teoria acido-base di Brønsted-Lowry"/>
              </a:rPr>
              <a:t>Teoria di </a:t>
            </a:r>
            <a:r>
              <a:rPr lang="it-IT" altLang="it-IT" sz="2400" b="1" dirty="0" err="1">
                <a:hlinkClick r:id="rId4" tooltip="Teoria acido-base di Brønsted-Lowry"/>
              </a:rPr>
              <a:t>Brønsted-Lowry</a:t>
            </a:r>
            <a:r>
              <a:rPr lang="it-IT" altLang="it-IT" sz="2400" dirty="0"/>
              <a:t>: </a:t>
            </a:r>
            <a:r>
              <a:rPr lang="it-IT" altLang="it-IT" sz="2400" i="1" dirty="0"/>
              <a:t>un </a:t>
            </a:r>
            <a:r>
              <a:rPr lang="it-IT" altLang="it-IT" sz="2400" b="1" i="1" dirty="0"/>
              <a:t>acido</a:t>
            </a:r>
            <a:r>
              <a:rPr lang="it-IT" altLang="it-IT" sz="2400" i="1" dirty="0"/>
              <a:t> è una sostanza capace di cedere ioni H</a:t>
            </a:r>
            <a:r>
              <a:rPr lang="it-IT" altLang="it-IT" sz="2400" i="1" baseline="30000" dirty="0"/>
              <a:t>+</a:t>
            </a:r>
            <a:r>
              <a:rPr lang="it-IT" altLang="it-IT" sz="2400" i="1" dirty="0"/>
              <a:t> ad un'altra specie chimica.</a:t>
            </a:r>
            <a:r>
              <a:rPr lang="it-IT" altLang="it-IT" sz="2400" dirty="0"/>
              <a:t> </a:t>
            </a:r>
            <a:r>
              <a:rPr lang="it-IT" altLang="it-IT" sz="2400" dirty="0" smtClean="0"/>
              <a:t>Una base una sostanza che riceve dall’acido ioni</a:t>
            </a:r>
            <a:r>
              <a:rPr lang="it-IT" altLang="it-IT" sz="2400" i="1" dirty="0" smtClean="0"/>
              <a:t> </a:t>
            </a:r>
            <a:r>
              <a:rPr lang="it-IT" altLang="it-IT" sz="2400" i="1" dirty="0" err="1" smtClean="0"/>
              <a:t>H</a:t>
            </a:r>
            <a:r>
              <a:rPr lang="it-IT" altLang="it-IT" sz="2400" i="1" baseline="30000" dirty="0" err="1" smtClean="0"/>
              <a:t>+</a:t>
            </a:r>
            <a:r>
              <a:rPr lang="it-IT" altLang="it-IT" sz="2400" dirty="0" smtClean="0"/>
              <a:t> . (Concetto </a:t>
            </a:r>
            <a:r>
              <a:rPr lang="it-IT" altLang="it-IT" sz="2400" dirty="0"/>
              <a:t>di complementarietà tra </a:t>
            </a:r>
            <a:r>
              <a:rPr lang="it-IT" altLang="it-IT" sz="2400" i="1" dirty="0"/>
              <a:t>acido</a:t>
            </a:r>
            <a:r>
              <a:rPr lang="it-IT" altLang="it-IT" sz="2400" dirty="0"/>
              <a:t> e </a:t>
            </a:r>
            <a:r>
              <a:rPr lang="it-IT" altLang="it-IT" sz="2400" i="1" dirty="0" smtClean="0"/>
              <a:t>base: </a:t>
            </a:r>
            <a:r>
              <a:rPr lang="it-IT" altLang="it-IT" sz="2400" dirty="0" smtClean="0"/>
              <a:t>l'acido </a:t>
            </a:r>
            <a:r>
              <a:rPr lang="it-IT" altLang="it-IT" sz="2400" dirty="0"/>
              <a:t>non è tale se non in presenza di una controparte cui cedere il proprio ione </a:t>
            </a:r>
            <a:r>
              <a:rPr lang="it-IT" altLang="it-IT" sz="2400" dirty="0" err="1"/>
              <a:t>H</a:t>
            </a:r>
            <a:r>
              <a:rPr lang="it-IT" altLang="it-IT" sz="2400" baseline="30000" dirty="0" err="1" smtClean="0"/>
              <a:t>+</a:t>
            </a:r>
            <a:r>
              <a:rPr lang="it-IT" altLang="it-IT" sz="2400" dirty="0" smtClean="0"/>
              <a:t>).</a:t>
            </a:r>
          </a:p>
          <a:p>
            <a:pPr eaLnBrk="1" hangingPunct="1"/>
            <a:endParaRPr lang="it-IT" altLang="it-IT" sz="2400" dirty="0"/>
          </a:p>
          <a:p>
            <a:pPr eaLnBrk="1" hangingPunct="1"/>
            <a:r>
              <a:rPr lang="it-IT" altLang="it-IT" sz="2400" b="1" dirty="0">
                <a:hlinkClick r:id="rId5" tooltip="Teoria acido-base di Lewis"/>
              </a:rPr>
              <a:t>Teoria di Lewis</a:t>
            </a:r>
            <a:r>
              <a:rPr lang="it-IT" altLang="it-IT" sz="2400" dirty="0"/>
              <a:t>: </a:t>
            </a:r>
            <a:r>
              <a:rPr lang="it-IT" altLang="it-IT" sz="2400" i="1" dirty="0"/>
              <a:t>un </a:t>
            </a:r>
            <a:r>
              <a:rPr lang="it-IT" altLang="it-IT" sz="2400" b="1" i="1" dirty="0"/>
              <a:t>acido</a:t>
            </a:r>
            <a:r>
              <a:rPr lang="it-IT" altLang="it-IT" sz="2400" i="1" dirty="0"/>
              <a:t> è una sostanza capace di accettare un doppietto </a:t>
            </a:r>
            <a:r>
              <a:rPr lang="it-IT" altLang="it-IT" sz="2400" i="1" dirty="0">
                <a:hlinkClick r:id="rId6" tooltip="Elettrone"/>
              </a:rPr>
              <a:t>elettronico</a:t>
            </a:r>
            <a:r>
              <a:rPr lang="it-IT" altLang="it-IT" sz="2400" i="1" dirty="0"/>
              <a:t> da un'altra specie chimica (detta base</a:t>
            </a:r>
            <a:r>
              <a:rPr lang="it-IT" altLang="it-IT" sz="2400" i="1" dirty="0" smtClean="0"/>
              <a:t>) un acido una sostanza capace di accettare un doppietto di elettroni.</a:t>
            </a:r>
            <a:r>
              <a:rPr lang="it-IT" altLang="it-IT" sz="2400" dirty="0" smtClean="0"/>
              <a:t> </a:t>
            </a:r>
            <a:endParaRPr lang="it-IT" altLang="it-IT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37000">
        <p:fade/>
      </p:transition>
    </mc:Choice>
    <mc:Fallback>
      <p:transition advClick="0" advTm="3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"/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50"/>
                                        <p:tgtEl>
                                          <p:spTgt spid="49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750"/>
                                        <p:tgtEl>
                                          <p:spTgt spid="49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750"/>
                                        <p:tgtEl>
                                          <p:spTgt spid="49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79512" y="476672"/>
            <a:ext cx="8919242" cy="39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800" b="1" dirty="0"/>
              <a:t>IL </a:t>
            </a:r>
            <a:r>
              <a:rPr lang="it-IT" altLang="it-IT" sz="2800" b="1" dirty="0" err="1"/>
              <a:t>pH</a:t>
            </a:r>
            <a:r>
              <a:rPr lang="it-IT" altLang="it-IT" sz="2800" b="1" dirty="0"/>
              <a:t>: LA MISURA DELL’ACIDITÀ</a:t>
            </a:r>
          </a:p>
          <a:p>
            <a:pPr algn="ctr" eaLnBrk="1" hangingPunct="1"/>
            <a:r>
              <a:rPr lang="it-IT" altLang="it-IT" sz="2800" dirty="0"/>
              <a:t>Il </a:t>
            </a:r>
            <a:r>
              <a:rPr lang="it-IT" altLang="it-IT" sz="2800" dirty="0" err="1"/>
              <a:t>pH</a:t>
            </a:r>
            <a:r>
              <a:rPr lang="it-IT" altLang="it-IT" sz="2800" dirty="0"/>
              <a:t> è il logaritmo in base 10 cambiato di segno della concentrazione molare degli ioni H</a:t>
            </a:r>
            <a:r>
              <a:rPr lang="it-IT" altLang="it-IT" sz="2800" baseline="-25000" dirty="0"/>
              <a:t>3</a:t>
            </a:r>
            <a:r>
              <a:rPr lang="it-IT" altLang="it-IT" sz="2800" dirty="0"/>
              <a:t>O</a:t>
            </a:r>
            <a:r>
              <a:rPr lang="it-IT" altLang="it-IT" sz="2800" baseline="30000" dirty="0"/>
              <a:t>+</a:t>
            </a:r>
            <a:r>
              <a:rPr lang="it-IT" altLang="it-IT" sz="2800" dirty="0"/>
              <a:t>. </a:t>
            </a:r>
          </a:p>
          <a:p>
            <a:pPr algn="ctr" eaLnBrk="1" hangingPunct="1"/>
            <a:r>
              <a:rPr lang="it-IT" altLang="it-IT" sz="2800" dirty="0" err="1"/>
              <a:t>pH</a:t>
            </a:r>
            <a:r>
              <a:rPr lang="it-IT" altLang="it-IT" sz="2800" dirty="0"/>
              <a:t> = -log [H</a:t>
            </a:r>
            <a:r>
              <a:rPr lang="it-IT" altLang="it-IT" sz="2800" baseline="-25000" dirty="0"/>
              <a:t>3</a:t>
            </a:r>
            <a:r>
              <a:rPr lang="it-IT" altLang="it-IT" sz="2800" dirty="0"/>
              <a:t>O</a:t>
            </a:r>
            <a:r>
              <a:rPr lang="it-IT" altLang="it-IT" sz="2800" baseline="30000" dirty="0"/>
              <a:t>+</a:t>
            </a:r>
            <a:r>
              <a:rPr lang="it-IT" altLang="it-IT" sz="2800" dirty="0"/>
              <a:t>]</a:t>
            </a:r>
          </a:p>
          <a:p>
            <a:pPr algn="ctr" eaLnBrk="1" hangingPunct="1"/>
            <a:endParaRPr lang="it-IT" altLang="it-IT" sz="2800" dirty="0"/>
          </a:p>
          <a:p>
            <a:pPr algn="ctr" eaLnBrk="1" hangingPunct="1"/>
            <a:r>
              <a:rPr lang="it-IT" altLang="it-IT" sz="2800" b="1" dirty="0"/>
              <a:t>IL </a:t>
            </a:r>
            <a:r>
              <a:rPr lang="it-IT" altLang="it-IT" sz="2800" b="1" dirty="0" err="1"/>
              <a:t>pOH</a:t>
            </a:r>
            <a:r>
              <a:rPr lang="it-IT" altLang="it-IT" sz="2800" b="1" dirty="0"/>
              <a:t>: LA MISURA DELLA BASICITÀ</a:t>
            </a:r>
          </a:p>
          <a:p>
            <a:pPr algn="ctr" eaLnBrk="1" hangingPunct="1"/>
            <a:r>
              <a:rPr lang="it-IT" altLang="it-IT" sz="2800" dirty="0"/>
              <a:t>Il </a:t>
            </a:r>
            <a:r>
              <a:rPr lang="it-IT" altLang="it-IT" sz="2800" dirty="0" err="1"/>
              <a:t>pOH</a:t>
            </a:r>
            <a:r>
              <a:rPr lang="it-IT" altLang="it-IT" sz="2800" dirty="0"/>
              <a:t> è il logaritmo in base 10 cambiato di segno della concentrazione </a:t>
            </a:r>
            <a:r>
              <a:rPr lang="it-IT" altLang="it-IT" sz="2800" dirty="0" smtClean="0"/>
              <a:t>molare degli </a:t>
            </a:r>
            <a:r>
              <a:rPr lang="it-IT" altLang="it-IT" sz="2800" dirty="0"/>
              <a:t>ioni OH</a:t>
            </a:r>
            <a:r>
              <a:rPr lang="it-IT" altLang="it-IT" sz="2800" baseline="30000" dirty="0"/>
              <a:t>-</a:t>
            </a:r>
            <a:r>
              <a:rPr lang="it-IT" altLang="it-IT" sz="2800" dirty="0"/>
              <a:t>.</a:t>
            </a:r>
          </a:p>
          <a:p>
            <a:pPr algn="ctr" eaLnBrk="1" hangingPunct="1"/>
            <a:r>
              <a:rPr lang="it-IT" altLang="it-IT" sz="2800" dirty="0" err="1"/>
              <a:t>pOH</a:t>
            </a:r>
            <a:r>
              <a:rPr lang="it-IT" altLang="it-IT" sz="2800" dirty="0"/>
              <a:t> = -log [OH</a:t>
            </a:r>
            <a:r>
              <a:rPr lang="it-IT" altLang="it-IT" sz="2800" baseline="30000" dirty="0"/>
              <a:t>-</a:t>
            </a:r>
            <a:r>
              <a:rPr lang="it-IT" altLang="it-IT" sz="2800" dirty="0"/>
              <a:t>]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sellaDiTesto 1"/>
          <p:cNvSpPr txBox="1">
            <a:spLocks noChangeArrowheads="1"/>
          </p:cNvSpPr>
          <p:nvPr/>
        </p:nvSpPr>
        <p:spPr bwMode="auto">
          <a:xfrm>
            <a:off x="395536" y="476672"/>
            <a:ext cx="835818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3600" dirty="0"/>
              <a:t>Sostanze </a:t>
            </a:r>
            <a:r>
              <a:rPr lang="it-IT" altLang="it-IT" sz="3600" b="1" dirty="0"/>
              <a:t>anfotere</a:t>
            </a:r>
            <a:r>
              <a:rPr lang="it-IT" altLang="it-IT" sz="3600" dirty="0"/>
              <a:t> o </a:t>
            </a:r>
            <a:r>
              <a:rPr lang="it-IT" altLang="it-IT" sz="3600" b="1" dirty="0"/>
              <a:t>anfoliti</a:t>
            </a:r>
            <a:r>
              <a:rPr lang="it-IT" altLang="it-IT" sz="3600" dirty="0"/>
              <a:t> = possono essere donatori o accettori di protoni a seconda delle </a:t>
            </a:r>
            <a:r>
              <a:rPr lang="it-IT" altLang="it-IT" sz="3600" dirty="0" smtClean="0"/>
              <a:t>condizioni</a:t>
            </a:r>
          </a:p>
          <a:p>
            <a:pPr algn="ctr" eaLnBrk="1" hangingPunct="1"/>
            <a:endParaRPr lang="it-IT" altLang="it-IT" sz="3600" dirty="0"/>
          </a:p>
          <a:p>
            <a:pPr algn="ctr" eaLnBrk="1" hangingPunct="1"/>
            <a:r>
              <a:rPr lang="it-IT" altLang="it-IT" sz="3600" dirty="0" smtClean="0"/>
              <a:t>Es</a:t>
            </a:r>
            <a:r>
              <a:rPr lang="it-IT" altLang="it-IT" sz="3600" dirty="0"/>
              <a:t>. H</a:t>
            </a:r>
            <a:r>
              <a:rPr lang="it-IT" altLang="it-IT" sz="3600" baseline="-25000" dirty="0"/>
              <a:t>2</a:t>
            </a:r>
            <a:r>
              <a:rPr lang="it-IT" altLang="it-IT" sz="3600" dirty="0"/>
              <a:t>O, anioni intermedi di acidi </a:t>
            </a:r>
            <a:r>
              <a:rPr lang="it-IT" altLang="it-IT" sz="3600" dirty="0" err="1"/>
              <a:t>poliprotici</a:t>
            </a:r>
            <a:r>
              <a:rPr lang="it-IT" altLang="it-IT" sz="3600" dirty="0"/>
              <a:t>, idrossidi metallici, sostanze biologicamente importanti come amminoacidi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Tab_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076" b="13705"/>
          <a:stretch>
            <a:fillRect/>
          </a:stretch>
        </p:blipFill>
        <p:spPr bwMode="auto">
          <a:xfrm>
            <a:off x="-1298" y="17457"/>
            <a:ext cx="9182100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827584" y="4919657"/>
            <a:ext cx="7505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200" dirty="0"/>
              <a:t>K</a:t>
            </a:r>
            <a:r>
              <a:rPr lang="it-IT" altLang="it-IT" sz="3200" baseline="-25000" dirty="0"/>
              <a:t>a</a:t>
            </a:r>
            <a:r>
              <a:rPr lang="it-IT" altLang="it-IT" sz="4000" baseline="30000" dirty="0"/>
              <a:t>.</a:t>
            </a:r>
            <a:r>
              <a:rPr lang="it-IT" altLang="it-IT" sz="3200" dirty="0"/>
              <a:t> K</a:t>
            </a:r>
            <a:r>
              <a:rPr lang="it-IT" altLang="it-IT" sz="3200" baseline="-25000" dirty="0"/>
              <a:t>b</a:t>
            </a:r>
            <a:r>
              <a:rPr lang="it-IT" altLang="it-IT" sz="3200" dirty="0"/>
              <a:t> =</a:t>
            </a:r>
            <a:r>
              <a:rPr lang="it-IT" altLang="it-IT" sz="3200" dirty="0" err="1"/>
              <a:t>Kw</a:t>
            </a:r>
            <a:r>
              <a:rPr lang="it-IT" altLang="it-IT" sz="3200" dirty="0"/>
              <a:t>      </a:t>
            </a:r>
            <a:r>
              <a:rPr lang="it-IT" altLang="it-IT" sz="3200" dirty="0" err="1"/>
              <a:t>pK</a:t>
            </a:r>
            <a:r>
              <a:rPr lang="it-IT" altLang="it-IT" sz="3200" baseline="-25000" dirty="0" err="1"/>
              <a:t>a</a:t>
            </a:r>
            <a:r>
              <a:rPr lang="it-IT" altLang="it-IT" sz="3200" dirty="0"/>
              <a:t>= -</a:t>
            </a:r>
            <a:r>
              <a:rPr lang="it-IT" altLang="it-IT" sz="3200" dirty="0" err="1"/>
              <a:t>logK</a:t>
            </a:r>
            <a:r>
              <a:rPr lang="it-IT" altLang="it-IT" sz="3200" baseline="-25000" dirty="0" err="1"/>
              <a:t>a</a:t>
            </a:r>
            <a:r>
              <a:rPr lang="it-IT" altLang="it-IT" sz="3200" dirty="0"/>
              <a:t>    </a:t>
            </a:r>
            <a:r>
              <a:rPr lang="it-IT" altLang="it-IT" sz="3200" dirty="0" err="1"/>
              <a:t>pK</a:t>
            </a:r>
            <a:r>
              <a:rPr lang="it-IT" altLang="it-IT" sz="3200" baseline="-25000" dirty="0" err="1"/>
              <a:t>b</a:t>
            </a:r>
            <a:r>
              <a:rPr lang="it-IT" altLang="it-IT" sz="3200" dirty="0"/>
              <a:t>=-</a:t>
            </a:r>
            <a:r>
              <a:rPr lang="it-IT" altLang="it-IT" sz="3200" dirty="0" err="1"/>
              <a:t>logK</a:t>
            </a:r>
            <a:r>
              <a:rPr lang="it-IT" altLang="it-IT" sz="3200" baseline="-25000" dirty="0" err="1"/>
              <a:t>b</a:t>
            </a:r>
            <a:endParaRPr lang="it-IT" altLang="it-IT" sz="3200" baseline="-25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0" y="17875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17411" name="Picture 4" descr="14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07" b="35066"/>
          <a:stretch>
            <a:fillRect/>
          </a:stretch>
        </p:blipFill>
        <p:spPr bwMode="auto">
          <a:xfrm>
            <a:off x="0" y="1700808"/>
            <a:ext cx="8928992" cy="3297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2987824" y="548680"/>
            <a:ext cx="184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pH = -log [H</a:t>
            </a:r>
            <a:r>
              <a:rPr lang="it-IT" baseline="-25000" dirty="0" smtClean="0"/>
              <a:t>3</a:t>
            </a:r>
            <a:r>
              <a:rPr lang="it-IT" dirty="0" smtClean="0"/>
              <a:t>O</a:t>
            </a:r>
            <a:r>
              <a:rPr lang="it-IT" baseline="30000" dirty="0" smtClean="0"/>
              <a:t>+</a:t>
            </a:r>
            <a:r>
              <a:rPr lang="it-IT" dirty="0" smtClean="0"/>
              <a:t>]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4664"/>
            <a:ext cx="3673475" cy="60975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cap-18_00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81975" cy="417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cap-18_00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5761" y="1"/>
            <a:ext cx="4458487" cy="5693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ChangeArrowheads="1"/>
          </p:cNvSpPr>
          <p:nvPr/>
        </p:nvSpPr>
        <p:spPr bwMode="auto">
          <a:xfrm>
            <a:off x="457200" y="496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4400">
                <a:solidFill>
                  <a:schemeClr val="bg1"/>
                </a:solidFill>
                <a:cs typeface="Arial" panose="020B0604020202020204" pitchFamily="34" charset="0"/>
              </a:rPr>
              <a:t>Influenza dell’acidità o basicità del terreno</a:t>
            </a:r>
            <a:endParaRPr lang="it-IT" altLang="it-IT" sz="4400">
              <a:solidFill>
                <a:schemeClr val="tx2"/>
              </a:solidFill>
            </a:endParaRPr>
          </a:p>
        </p:txBody>
      </p:sp>
      <p:pic>
        <p:nvPicPr>
          <p:cNvPr id="21507" name="Picture 7" descr="13-0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4872" y="496888"/>
            <a:ext cx="4541928" cy="458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35"/>
          <a:stretch>
            <a:fillRect/>
          </a:stretch>
        </p:blipFill>
        <p:spPr bwMode="auto">
          <a:xfrm>
            <a:off x="539552" y="908720"/>
            <a:ext cx="3232894" cy="244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ap-18_00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080" y="959281"/>
            <a:ext cx="8438901" cy="496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74080" y="116632"/>
            <a:ext cx="83724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400" dirty="0"/>
              <a:t>Indicatori di </a:t>
            </a:r>
            <a:r>
              <a:rPr lang="it-IT" altLang="it-IT" sz="2400" dirty="0" err="1"/>
              <a:t>pH</a:t>
            </a:r>
            <a:r>
              <a:rPr lang="it-IT" altLang="it-IT" sz="2400" dirty="0"/>
              <a:t> = sostanze organiche (acidi o basi deboli) di struttura complessa che cambiano colore a seconda del </a:t>
            </a:r>
            <a:r>
              <a:rPr lang="it-IT" altLang="it-IT" sz="2400" dirty="0" err="1"/>
              <a:t>pH</a:t>
            </a:r>
            <a:endParaRPr lang="it-IT" altLang="it-IT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476672"/>
            <a:ext cx="8678168" cy="4914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dirty="0" smtClean="0"/>
              <a:t>Equilibrio acido di un indicatore acido debole</a:t>
            </a:r>
          </a:p>
          <a:p>
            <a:pPr algn="ctr">
              <a:defRPr/>
            </a:pPr>
            <a:r>
              <a:rPr lang="it-IT" sz="2000" dirty="0" smtClean="0"/>
              <a:t>RH </a:t>
            </a:r>
            <a:r>
              <a:rPr lang="it-IT" sz="2000" dirty="0"/>
              <a:t>+ H</a:t>
            </a:r>
            <a:r>
              <a:rPr lang="it-IT" sz="2000" baseline="-25000" dirty="0"/>
              <a:t>2</a:t>
            </a:r>
            <a:r>
              <a:rPr lang="it-IT" sz="2000" dirty="0"/>
              <a:t>O </a:t>
            </a:r>
            <a:r>
              <a:rPr lang="it-IT" sz="2000" dirty="0" smtClean="0"/>
              <a:t>= </a:t>
            </a:r>
            <a:r>
              <a:rPr lang="it-IT" sz="2000" dirty="0"/>
              <a:t>R</a:t>
            </a:r>
            <a:r>
              <a:rPr lang="it-IT" sz="2000" baseline="30000" dirty="0"/>
              <a:t>-</a:t>
            </a:r>
            <a:r>
              <a:rPr lang="it-IT" sz="2000" dirty="0"/>
              <a:t> + H</a:t>
            </a:r>
            <a:r>
              <a:rPr lang="it-IT" sz="2000" baseline="-25000" dirty="0"/>
              <a:t>3</a:t>
            </a:r>
            <a:r>
              <a:rPr lang="it-IT" sz="2000" dirty="0"/>
              <a:t>O</a:t>
            </a:r>
            <a:r>
              <a:rPr lang="it-IT" sz="2000" baseline="30000" dirty="0"/>
              <a:t>+</a:t>
            </a:r>
          </a:p>
          <a:p>
            <a:pPr algn="ctr">
              <a:defRPr/>
            </a:pPr>
            <a:r>
              <a:rPr lang="it-IT" sz="2000" dirty="0" smtClean="0"/>
              <a:t>(forma </a:t>
            </a:r>
            <a:r>
              <a:rPr lang="it-IT" sz="2000" dirty="0" err="1" smtClean="0"/>
              <a:t>indissociata</a:t>
            </a:r>
            <a:r>
              <a:rPr lang="it-IT" sz="2000" dirty="0" smtClean="0"/>
              <a:t> rosso</a:t>
            </a:r>
            <a:r>
              <a:rPr lang="it-IT" sz="2000" dirty="0"/>
              <a:t>)          </a:t>
            </a:r>
            <a:r>
              <a:rPr lang="it-IT" sz="2000" dirty="0" smtClean="0"/>
              <a:t>(forma dissociata giallo</a:t>
            </a:r>
            <a:r>
              <a:rPr lang="it-IT" sz="2000" dirty="0"/>
              <a:t>)</a:t>
            </a:r>
          </a:p>
          <a:p>
            <a:pPr algn="ctr">
              <a:defRPr/>
            </a:pPr>
            <a:endParaRPr lang="pt-BR" sz="2000" dirty="0"/>
          </a:p>
          <a:p>
            <a:pPr>
              <a:defRPr/>
            </a:pPr>
            <a:r>
              <a:rPr lang="pt-BR" sz="2000" dirty="0"/>
              <a:t>K</a:t>
            </a:r>
            <a:r>
              <a:rPr lang="pt-BR" sz="2000" baseline="-25000" dirty="0"/>
              <a:t>ind</a:t>
            </a:r>
            <a:r>
              <a:rPr lang="pt-BR" sz="2000" dirty="0"/>
              <a:t>= Ka = [R</a:t>
            </a:r>
            <a:r>
              <a:rPr lang="pt-BR" sz="2000" baseline="30000" dirty="0"/>
              <a:t>-</a:t>
            </a:r>
            <a:r>
              <a:rPr lang="pt-BR" sz="2000" dirty="0"/>
              <a:t>] [H</a:t>
            </a:r>
            <a:r>
              <a:rPr lang="pt-BR" sz="2000" baseline="-25000" dirty="0"/>
              <a:t>3</a:t>
            </a:r>
            <a:r>
              <a:rPr lang="pt-BR" sz="2000" dirty="0"/>
              <a:t>O</a:t>
            </a:r>
            <a:r>
              <a:rPr lang="pt-BR" sz="2000" baseline="30000" dirty="0"/>
              <a:t>+</a:t>
            </a:r>
            <a:r>
              <a:rPr lang="pt-BR" sz="2000" dirty="0"/>
              <a:t>]/[RH]                         </a:t>
            </a:r>
            <a:r>
              <a:rPr lang="it-IT" sz="2000" dirty="0"/>
              <a:t>[H</a:t>
            </a:r>
            <a:r>
              <a:rPr lang="it-IT" sz="2000" baseline="-25000" dirty="0"/>
              <a:t>3</a:t>
            </a:r>
            <a:r>
              <a:rPr lang="it-IT" sz="2000" dirty="0"/>
              <a:t>O</a:t>
            </a:r>
            <a:r>
              <a:rPr lang="it-IT" sz="2000" baseline="30000" dirty="0"/>
              <a:t>+</a:t>
            </a:r>
            <a:r>
              <a:rPr lang="it-IT" sz="2000" dirty="0"/>
              <a:t>]= </a:t>
            </a:r>
            <a:r>
              <a:rPr lang="it-IT" sz="2000" dirty="0" err="1"/>
              <a:t>K</a:t>
            </a:r>
            <a:r>
              <a:rPr lang="it-IT" sz="2000" baseline="-25000" dirty="0" err="1"/>
              <a:t>ind</a:t>
            </a:r>
            <a:r>
              <a:rPr lang="it-IT" sz="2000" dirty="0"/>
              <a:t>[RH] /[R</a:t>
            </a:r>
            <a:r>
              <a:rPr lang="it-IT" sz="2000" baseline="30000" dirty="0"/>
              <a:t>-</a:t>
            </a:r>
            <a:r>
              <a:rPr lang="it-IT" sz="2000" dirty="0"/>
              <a:t>]</a:t>
            </a:r>
          </a:p>
          <a:p>
            <a:pPr algn="ctr">
              <a:defRPr/>
            </a:pPr>
            <a:endParaRPr lang="it-IT" sz="2000" dirty="0"/>
          </a:p>
          <a:p>
            <a:pPr algn="ctr">
              <a:defRPr/>
            </a:pPr>
            <a:r>
              <a:rPr lang="it-IT" sz="2000" dirty="0"/>
              <a:t>Si </a:t>
            </a:r>
            <a:r>
              <a:rPr lang="it-IT" sz="2000" dirty="0" err="1"/>
              <a:t>puo’</a:t>
            </a:r>
            <a:r>
              <a:rPr lang="it-IT" sz="2000" dirty="0"/>
              <a:t> verificare che:</a:t>
            </a:r>
          </a:p>
          <a:p>
            <a:pPr marL="457200" indent="-457200">
              <a:buFontTx/>
              <a:buAutoNum type="arabicParenR"/>
              <a:defRPr/>
            </a:pPr>
            <a:r>
              <a:rPr lang="pt-BR" sz="2000" dirty="0"/>
              <a:t>Se [R-] = [RH] -&gt; [R-] /[RH]=1 -&gt;</a:t>
            </a:r>
            <a:r>
              <a:rPr lang="it-IT" sz="2000" dirty="0"/>
              <a:t>[H</a:t>
            </a:r>
            <a:r>
              <a:rPr lang="it-IT" sz="2000" baseline="-25000" dirty="0"/>
              <a:t>3</a:t>
            </a:r>
            <a:r>
              <a:rPr lang="it-IT" sz="2000" dirty="0"/>
              <a:t>O</a:t>
            </a:r>
            <a:r>
              <a:rPr lang="it-IT" sz="2000" baseline="30000" dirty="0"/>
              <a:t>+</a:t>
            </a:r>
            <a:r>
              <a:rPr lang="it-IT" sz="2000" dirty="0"/>
              <a:t>]= </a:t>
            </a:r>
            <a:r>
              <a:rPr lang="it-IT" sz="2000" dirty="0" err="1"/>
              <a:t>K</a:t>
            </a:r>
            <a:r>
              <a:rPr lang="it-IT" sz="2000" baseline="-25000" dirty="0" err="1"/>
              <a:t>ind</a:t>
            </a:r>
            <a:r>
              <a:rPr lang="pt-BR" sz="2000" dirty="0"/>
              <a:t> -&gt; pH=pK</a:t>
            </a:r>
            <a:r>
              <a:rPr lang="pt-BR" sz="2000" baseline="-25000" dirty="0"/>
              <a:t>ind</a:t>
            </a:r>
          </a:p>
          <a:p>
            <a:pPr>
              <a:defRPr/>
            </a:pPr>
            <a:endParaRPr lang="pt-BR" sz="2000" dirty="0"/>
          </a:p>
          <a:p>
            <a:pPr>
              <a:defRPr/>
            </a:pPr>
            <a:r>
              <a:rPr lang="pt-BR" sz="2000" dirty="0"/>
              <a:t>2) Se [R-] =1/10 [RH] -&gt; [R-] /[RH]=0.1 -&gt; pH</a:t>
            </a:r>
            <a:r>
              <a:rPr lang="pt-BR" sz="2000" baseline="-25000" dirty="0"/>
              <a:t>1</a:t>
            </a:r>
            <a:r>
              <a:rPr lang="pt-BR" sz="2000" dirty="0"/>
              <a:t>  =pK</a:t>
            </a:r>
            <a:r>
              <a:rPr lang="pt-BR" sz="2000" baseline="-25000" dirty="0"/>
              <a:t>ind</a:t>
            </a:r>
            <a:r>
              <a:rPr lang="pt-BR" sz="2000" dirty="0"/>
              <a:t> -1</a:t>
            </a:r>
          </a:p>
          <a:p>
            <a:pPr>
              <a:defRPr/>
            </a:pPr>
            <a:r>
              <a:rPr lang="it-IT" sz="2000" b="1" dirty="0"/>
              <a:t>La colorazione è rossa</a:t>
            </a:r>
          </a:p>
          <a:p>
            <a:pPr>
              <a:defRPr/>
            </a:pPr>
            <a:endParaRPr lang="pt-BR" sz="2000" dirty="0" smtClean="0"/>
          </a:p>
          <a:p>
            <a:pPr>
              <a:defRPr/>
            </a:pPr>
            <a:r>
              <a:rPr lang="pt-BR" sz="2000" dirty="0" smtClean="0"/>
              <a:t>3</a:t>
            </a:r>
            <a:r>
              <a:rPr lang="pt-BR" sz="2000" dirty="0"/>
              <a:t>) Se [R-] =10 [RH] -&gt; [R</a:t>
            </a:r>
            <a:r>
              <a:rPr lang="pt-BR" sz="2000" baseline="30000" dirty="0"/>
              <a:t>-</a:t>
            </a:r>
            <a:r>
              <a:rPr lang="pt-BR" sz="2000" dirty="0"/>
              <a:t>] /[RH]= 10 -&gt; pH</a:t>
            </a:r>
            <a:r>
              <a:rPr lang="pt-BR" sz="2000" baseline="-25000" dirty="0"/>
              <a:t>2</a:t>
            </a:r>
            <a:r>
              <a:rPr lang="pt-BR" sz="2000" dirty="0"/>
              <a:t> =pK</a:t>
            </a:r>
            <a:r>
              <a:rPr lang="pt-BR" sz="2000" baseline="-25000" dirty="0"/>
              <a:t>ind </a:t>
            </a:r>
            <a:r>
              <a:rPr lang="pt-BR" sz="2000" dirty="0"/>
              <a:t> +1</a:t>
            </a:r>
            <a:endParaRPr lang="pt-BR" sz="2000" baseline="-25000" dirty="0"/>
          </a:p>
          <a:p>
            <a:pPr>
              <a:defRPr/>
            </a:pPr>
            <a:r>
              <a:rPr lang="it-IT" sz="2000" b="1" dirty="0"/>
              <a:t>La colorazione è gialla</a:t>
            </a:r>
          </a:p>
          <a:p>
            <a:pPr>
              <a:defRPr/>
            </a:pPr>
            <a:endParaRPr lang="it-IT" sz="2000" b="1" baseline="-25000" dirty="0"/>
          </a:p>
          <a:p>
            <a:pPr>
              <a:defRPr/>
            </a:pPr>
            <a:r>
              <a:rPr lang="it-IT" sz="2000" b="1" dirty="0"/>
              <a:t>INTERVALLO </a:t>
            </a:r>
            <a:r>
              <a:rPr lang="it-IT" sz="2000" b="1" dirty="0" err="1"/>
              <a:t>DI</a:t>
            </a:r>
            <a:r>
              <a:rPr lang="it-IT" sz="2000" b="1" dirty="0"/>
              <a:t> VIRAGGIO        </a:t>
            </a:r>
            <a:r>
              <a:rPr lang="it-IT" sz="2000" b="1" dirty="0">
                <a:latin typeface="Symbol" pitchFamily="18" charset="2"/>
              </a:rPr>
              <a:t>D</a:t>
            </a:r>
            <a:r>
              <a:rPr lang="it-IT" sz="2000" b="1" dirty="0">
                <a:latin typeface="+mn-lt"/>
              </a:rPr>
              <a:t> pH = pH</a:t>
            </a:r>
            <a:r>
              <a:rPr lang="it-IT" sz="2000" b="1" baseline="-25000" dirty="0">
                <a:latin typeface="+mn-lt"/>
              </a:rPr>
              <a:t>2</a:t>
            </a:r>
            <a:r>
              <a:rPr lang="it-IT" sz="2000" b="1" dirty="0">
                <a:latin typeface="+mn-lt"/>
              </a:rPr>
              <a:t> - pH</a:t>
            </a:r>
            <a:r>
              <a:rPr lang="it-IT" sz="2000" b="1" baseline="-25000" dirty="0">
                <a:latin typeface="+mn-lt"/>
              </a:rPr>
              <a:t>1</a:t>
            </a:r>
            <a:r>
              <a:rPr lang="it-IT" sz="2000" b="1" dirty="0">
                <a:latin typeface="+mn-lt"/>
              </a:rPr>
              <a:t> = 2</a:t>
            </a:r>
            <a:endParaRPr lang="it-IT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868363"/>
            <a:ext cx="8569325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cap-19_00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7282011" cy="567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cap-19_0018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712968" cy="374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cap-18_00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03"/>
            <a:ext cx="4649440" cy="593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cap-18_00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709"/>
            <a:ext cx="5780351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ap-18_0026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712" y="696070"/>
            <a:ext cx="4151540" cy="546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cap-18_00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1252" y="696070"/>
            <a:ext cx="4444538" cy="5132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707904" y="116632"/>
            <a:ext cx="1514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200" b="1" dirty="0"/>
              <a:t>Idrolisi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ap-18_00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454525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cap-18_0032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0700" y="0"/>
            <a:ext cx="3543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cap-18_00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831951" cy="433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cap-18_00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4522788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5364088" y="692696"/>
            <a:ext cx="345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dirty="0"/>
              <a:t>Un campione di latte ha </a:t>
            </a:r>
            <a:r>
              <a:rPr lang="it-IT" altLang="it-IT" dirty="0" err="1"/>
              <a:t>pH</a:t>
            </a:r>
            <a:r>
              <a:rPr lang="it-IT" altLang="it-IT" dirty="0"/>
              <a:t>= 6.5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395536" y="332656"/>
            <a:ext cx="8445500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600" b="1" dirty="0" smtClean="0"/>
              <a:t>Soluzione </a:t>
            </a:r>
            <a:r>
              <a:rPr lang="it-IT" altLang="it-IT" sz="2600" b="1" dirty="0"/>
              <a:t>tampone</a:t>
            </a:r>
            <a:r>
              <a:rPr lang="it-IT" altLang="it-IT" sz="2600" dirty="0"/>
              <a:t> </a:t>
            </a:r>
            <a:r>
              <a:rPr lang="it-IT" altLang="it-IT" sz="2600" dirty="0">
                <a:sym typeface="Symbol" panose="05050102010706020507" pitchFamily="18" charset="2"/>
              </a:rPr>
              <a:t> </a:t>
            </a:r>
            <a:r>
              <a:rPr lang="it-IT" altLang="it-IT" sz="2600" dirty="0"/>
              <a:t>soluzione acquosa in grado di mantenere pressoché inalterato il proprio </a:t>
            </a:r>
            <a:r>
              <a:rPr lang="it-IT" altLang="it-IT" sz="2600" dirty="0" err="1"/>
              <a:t>pH</a:t>
            </a:r>
            <a:r>
              <a:rPr lang="it-IT" altLang="it-IT" sz="2600" dirty="0"/>
              <a:t>, in seguito all'aggiunta di moderate quantità di acidi o basi forti, o rispetto alla diluizione della soluzione stessa. </a:t>
            </a:r>
          </a:p>
          <a:p>
            <a:pPr eaLnBrk="1" hangingPunct="1"/>
            <a:endParaRPr lang="it-IT" altLang="it-IT" sz="2600" dirty="0"/>
          </a:p>
          <a:p>
            <a:pPr eaLnBrk="1" hangingPunct="1"/>
            <a:r>
              <a:rPr lang="it-IT" altLang="it-IT" sz="2600" dirty="0"/>
              <a:t>Hanno potere tampone le soluzioni contenenti:</a:t>
            </a:r>
          </a:p>
          <a:p>
            <a:pPr lvl="1" eaLnBrk="1" hangingPunct="1"/>
            <a:r>
              <a:rPr lang="it-IT" altLang="it-IT" sz="2600" dirty="0"/>
              <a:t>a) un acido debole e il suo sale con una base forte; </a:t>
            </a:r>
          </a:p>
          <a:p>
            <a:pPr lvl="1" eaLnBrk="1" hangingPunct="1"/>
            <a:r>
              <a:rPr lang="it-IT" altLang="it-IT" sz="2600" dirty="0"/>
              <a:t>b) una base debole e il suo sale con un acido forte. </a:t>
            </a:r>
          </a:p>
          <a:p>
            <a:pPr algn="ctr" eaLnBrk="1" hangingPunct="1"/>
            <a:endParaRPr lang="it-IT" altLang="it-IT" sz="2600" b="1" dirty="0"/>
          </a:p>
          <a:p>
            <a:pPr algn="ctr" eaLnBrk="1" hangingPunct="1"/>
            <a:r>
              <a:rPr lang="it-IT" altLang="it-IT" sz="2600" b="1" dirty="0" smtClean="0"/>
              <a:t>Le </a:t>
            </a:r>
            <a:r>
              <a:rPr lang="it-IT" altLang="it-IT" sz="2600" b="1" dirty="0"/>
              <a:t>soluzioni tampone sono costituite da una coppia acido-base coniugata debole</a:t>
            </a:r>
            <a:endParaRPr lang="it-IT" altLang="it-IT" sz="2600" dirty="0"/>
          </a:p>
          <a:p>
            <a:pPr eaLnBrk="1" hangingPunct="1"/>
            <a:r>
              <a:rPr lang="it-IT" altLang="it-IT" sz="2600" dirty="0"/>
              <a:t/>
            </a:r>
            <a:br>
              <a:rPr lang="it-IT" altLang="it-IT" sz="2600" dirty="0"/>
            </a:br>
            <a:endParaRPr lang="it-IT" altLang="it-IT" sz="2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0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0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0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03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03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179512" y="332656"/>
            <a:ext cx="8840787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600" dirty="0"/>
              <a:t>Il </a:t>
            </a:r>
            <a:r>
              <a:rPr lang="it-IT" altLang="it-IT" sz="2600" b="1" dirty="0"/>
              <a:t>potere tampone</a:t>
            </a:r>
            <a:r>
              <a:rPr lang="it-IT" altLang="it-IT" sz="2600" dirty="0"/>
              <a:t> di una soluzione dipende:</a:t>
            </a:r>
          </a:p>
          <a:p>
            <a:pPr lvl="1" eaLnBrk="1" hangingPunct="1"/>
            <a:r>
              <a:rPr lang="it-IT" altLang="it-IT" sz="2600" dirty="0"/>
              <a:t>a) dalla sua concentrazione; </a:t>
            </a:r>
          </a:p>
          <a:p>
            <a:pPr lvl="1" eaLnBrk="1" hangingPunct="1"/>
            <a:r>
              <a:rPr lang="it-IT" altLang="it-IT" sz="2600" dirty="0"/>
              <a:t>b) dal rapporto tra le concentrazioni della coppia acido-base coniugata</a:t>
            </a:r>
          </a:p>
          <a:p>
            <a:pPr lvl="1" eaLnBrk="1" hangingPunct="1"/>
            <a:endParaRPr lang="it-IT" altLang="it-IT" sz="2600" dirty="0"/>
          </a:p>
          <a:p>
            <a:pPr lvl="1" eaLnBrk="1" hangingPunct="1"/>
            <a:r>
              <a:rPr lang="it-IT" altLang="it-IT" sz="2600" dirty="0"/>
              <a:t>a) maggiore è la concentrazione della coppia acido-base coniugata, maggiore è la quantità di acido o base forte che può essere aggiunta senza provocare "importanti" variazioni del </a:t>
            </a:r>
            <a:r>
              <a:rPr lang="it-IT" altLang="it-IT" sz="2600" dirty="0" err="1"/>
              <a:t>pH</a:t>
            </a:r>
            <a:r>
              <a:rPr lang="it-IT" altLang="it-IT" sz="2600" dirty="0"/>
              <a:t>.</a:t>
            </a:r>
            <a:br>
              <a:rPr lang="it-IT" altLang="it-IT" sz="2600" dirty="0"/>
            </a:br>
            <a:endParaRPr lang="it-IT" altLang="it-IT" sz="2600" dirty="0"/>
          </a:p>
          <a:p>
            <a:pPr eaLnBrk="1" hangingPunct="1"/>
            <a:r>
              <a:rPr lang="it-IT" altLang="it-IT" sz="2600" dirty="0" smtClean="0"/>
              <a:t>     b</a:t>
            </a:r>
            <a:r>
              <a:rPr lang="it-IT" altLang="it-IT" sz="2600" dirty="0"/>
              <a:t>) il potere tampone di una soluzione </a:t>
            </a:r>
            <a:r>
              <a:rPr lang="it-IT" altLang="it-IT" sz="2600" b="1" dirty="0"/>
              <a:t>è massimo </a:t>
            </a:r>
            <a:r>
              <a:rPr lang="it-IT" altLang="it-IT" sz="2600" b="1" dirty="0" smtClean="0"/>
              <a:t>    	quando </a:t>
            </a:r>
            <a:r>
              <a:rPr lang="it-IT" altLang="it-IT" sz="2600" b="1" dirty="0"/>
              <a:t>la [acido debole] = [base coniugata]</a:t>
            </a:r>
            <a:r>
              <a:rPr lang="it-IT" altLang="it-IT" sz="2600" dirty="0"/>
              <a:t>. </a:t>
            </a:r>
          </a:p>
          <a:p>
            <a:pPr eaLnBrk="1" hangingPunct="1"/>
            <a:endParaRPr lang="it-IT" altLang="it-IT" sz="2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518525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856927" y="2780928"/>
            <a:ext cx="7451725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800" dirty="0"/>
              <a:t>Non tutti gli acidi o le basi sono in grado di</a:t>
            </a:r>
          </a:p>
          <a:p>
            <a:pPr algn="ctr" eaLnBrk="1" hangingPunct="1"/>
            <a:r>
              <a:rPr lang="it-IT" altLang="it-IT" sz="2800" dirty="0"/>
              <a:t>donare o di acquistare ioni idrogeno nella</a:t>
            </a:r>
          </a:p>
          <a:p>
            <a:pPr algn="ctr" eaLnBrk="1" hangingPunct="1"/>
            <a:r>
              <a:rPr lang="it-IT" altLang="it-IT" sz="2800" dirty="0"/>
              <a:t>stessa misura: gli acidi e le basi </a:t>
            </a:r>
            <a:r>
              <a:rPr lang="it-IT" altLang="it-IT" sz="2800" b="1" dirty="0"/>
              <a:t>FORTI </a:t>
            </a:r>
            <a:r>
              <a:rPr lang="it-IT" altLang="it-IT" sz="2800" dirty="0"/>
              <a:t>sono</a:t>
            </a:r>
          </a:p>
          <a:p>
            <a:pPr algn="ctr" eaLnBrk="1" hangingPunct="1"/>
            <a:r>
              <a:rPr lang="it-IT" altLang="it-IT" sz="2800" dirty="0"/>
              <a:t>completamente ionizzati in acqua, quelli</a:t>
            </a:r>
          </a:p>
          <a:p>
            <a:pPr algn="ctr" eaLnBrk="1" hangingPunct="1"/>
            <a:r>
              <a:rPr lang="it-IT" altLang="it-IT" sz="2800" b="1" dirty="0"/>
              <a:t>DEBOLI </a:t>
            </a:r>
            <a:r>
              <a:rPr lang="it-IT" altLang="it-IT" sz="2800" dirty="0"/>
              <a:t>lo sono solo parzialmente.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ChangeArrowheads="1"/>
          </p:cNvSpPr>
          <p:nvPr/>
        </p:nvSpPr>
        <p:spPr bwMode="auto">
          <a:xfrm>
            <a:off x="457200" y="10287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4400">
                <a:solidFill>
                  <a:schemeClr val="bg1"/>
                </a:solidFill>
                <a:cs typeface="Arial" panose="020B0604020202020204" pitchFamily="34" charset="0"/>
              </a:rPr>
              <a:t>Confronto delle variazioni di pH in acqua e in una soluzione tampone</a:t>
            </a:r>
            <a:endParaRPr lang="it-IT" altLang="it-IT" sz="4400">
              <a:solidFill>
                <a:schemeClr val="tx2"/>
              </a:solidFill>
            </a:endParaRPr>
          </a:p>
        </p:txBody>
      </p:sp>
      <p:pic>
        <p:nvPicPr>
          <p:cNvPr id="36867" name="Picture 7" descr="14-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0431" y="457200"/>
            <a:ext cx="579755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13"/>
          <a:stretch>
            <a:fillRect/>
          </a:stretch>
        </p:blipFill>
        <p:spPr bwMode="auto">
          <a:xfrm>
            <a:off x="323528" y="457200"/>
            <a:ext cx="2657475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12"/>
          <p:cNvSpPr txBox="1">
            <a:spLocks noChangeArrowheads="1"/>
          </p:cNvSpPr>
          <p:nvPr/>
        </p:nvSpPr>
        <p:spPr bwMode="auto">
          <a:xfrm>
            <a:off x="3851275" y="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/>
              <a:t>Tamponi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cap-19_00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0"/>
            <a:ext cx="4346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ap-19_0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0"/>
            <a:ext cx="4001114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251520" y="0"/>
            <a:ext cx="8604448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 dirty="0"/>
              <a:t>Il </a:t>
            </a:r>
            <a:r>
              <a:rPr lang="it-IT" altLang="it-IT" sz="2400" dirty="0" err="1"/>
              <a:t>pH</a:t>
            </a:r>
            <a:r>
              <a:rPr lang="it-IT" altLang="it-IT" sz="2400" dirty="0"/>
              <a:t> dei fluidi </a:t>
            </a:r>
            <a:r>
              <a:rPr lang="it-IT" altLang="it-IT" sz="2400" dirty="0" err="1"/>
              <a:t>del'organismo</a:t>
            </a:r>
            <a:r>
              <a:rPr lang="it-IT" altLang="it-IT" sz="2400" dirty="0"/>
              <a:t>, in particolare del sangue, è regolato attraverso un complesso meccanismo omeostatico. Dal punto di vista chimico, ad esso concorrono principalmente tre sistemi tampone:</a:t>
            </a:r>
          </a:p>
          <a:p>
            <a:pPr eaLnBrk="1" hangingPunct="1"/>
            <a:endParaRPr lang="it-IT" altLang="it-IT" sz="2400" dirty="0"/>
          </a:p>
          <a:p>
            <a:pPr lvl="1" eaLnBrk="1" hangingPunct="1">
              <a:buFontTx/>
              <a:buAutoNum type="arabicPeriod"/>
            </a:pPr>
            <a:r>
              <a:rPr lang="it-IT" altLang="it-IT" sz="2400" dirty="0" err="1"/>
              <a:t>diidrogenofosfato</a:t>
            </a:r>
            <a:r>
              <a:rPr lang="it-IT" altLang="it-IT" sz="2400" dirty="0"/>
              <a:t> - </a:t>
            </a:r>
            <a:r>
              <a:rPr lang="it-IT" altLang="it-IT" sz="2400" dirty="0" err="1"/>
              <a:t>idrogenofosfato</a:t>
            </a:r>
            <a:r>
              <a:rPr lang="it-IT" altLang="it-IT" sz="2400" dirty="0"/>
              <a:t> </a:t>
            </a:r>
          </a:p>
          <a:p>
            <a:pPr lvl="1" algn="ctr" eaLnBrk="1" hangingPunct="1"/>
            <a:r>
              <a:rPr lang="it-IT" altLang="it-IT" sz="2400" dirty="0">
                <a:solidFill>
                  <a:srgbClr val="000000"/>
                </a:solidFill>
              </a:rPr>
              <a:t>H</a:t>
            </a:r>
            <a:r>
              <a:rPr lang="it-IT" altLang="it-IT" sz="2400" baseline="-30000" dirty="0">
                <a:solidFill>
                  <a:srgbClr val="000000"/>
                </a:solidFill>
              </a:rPr>
              <a:t>2</a:t>
            </a:r>
            <a:r>
              <a:rPr lang="it-IT" altLang="it-IT" sz="2400" dirty="0">
                <a:solidFill>
                  <a:srgbClr val="000000"/>
                </a:solidFill>
              </a:rPr>
              <a:t>PO</a:t>
            </a:r>
            <a:r>
              <a:rPr lang="it-IT" altLang="it-IT" sz="2400" baseline="-30000" dirty="0">
                <a:solidFill>
                  <a:srgbClr val="000000"/>
                </a:solidFill>
              </a:rPr>
              <a:t>4</a:t>
            </a:r>
            <a:r>
              <a:rPr lang="it-IT" altLang="it-IT" sz="2400" baseline="30000" dirty="0">
                <a:solidFill>
                  <a:srgbClr val="000000"/>
                </a:solidFill>
              </a:rPr>
              <a:t>-</a:t>
            </a:r>
            <a:r>
              <a:rPr lang="it-IT" altLang="it-IT" sz="2400" dirty="0">
                <a:solidFill>
                  <a:srgbClr val="000000"/>
                </a:solidFill>
              </a:rPr>
              <a:t> + H</a:t>
            </a:r>
            <a:r>
              <a:rPr lang="it-IT" altLang="it-IT" sz="2400" baseline="-30000" dirty="0">
                <a:solidFill>
                  <a:srgbClr val="000000"/>
                </a:solidFill>
              </a:rPr>
              <a:t>2</a:t>
            </a:r>
            <a:r>
              <a:rPr lang="it-IT" altLang="it-IT" sz="2400" dirty="0">
                <a:solidFill>
                  <a:srgbClr val="000000"/>
                </a:solidFill>
              </a:rPr>
              <a:t>O = H</a:t>
            </a:r>
            <a:r>
              <a:rPr lang="it-IT" altLang="it-IT" sz="2400" baseline="-30000" dirty="0">
                <a:solidFill>
                  <a:srgbClr val="000000"/>
                </a:solidFill>
              </a:rPr>
              <a:t>3</a:t>
            </a:r>
            <a:r>
              <a:rPr lang="it-IT" altLang="it-IT" sz="2400" dirty="0">
                <a:solidFill>
                  <a:srgbClr val="000000"/>
                </a:solidFill>
              </a:rPr>
              <a:t>O</a:t>
            </a:r>
            <a:r>
              <a:rPr lang="it-IT" altLang="it-IT" sz="2400" baseline="30000" dirty="0">
                <a:solidFill>
                  <a:srgbClr val="000000"/>
                </a:solidFill>
              </a:rPr>
              <a:t>+</a:t>
            </a:r>
            <a:r>
              <a:rPr lang="it-IT" altLang="it-IT" sz="2400" dirty="0">
                <a:solidFill>
                  <a:srgbClr val="000000"/>
                </a:solidFill>
              </a:rPr>
              <a:t> + HPO</a:t>
            </a:r>
            <a:r>
              <a:rPr lang="it-IT" altLang="it-IT" sz="2400" baseline="-30000" dirty="0">
                <a:solidFill>
                  <a:srgbClr val="000000"/>
                </a:solidFill>
              </a:rPr>
              <a:t>4</a:t>
            </a:r>
            <a:r>
              <a:rPr lang="it-IT" altLang="it-IT" sz="2400" baseline="30000" dirty="0">
                <a:solidFill>
                  <a:srgbClr val="000000"/>
                </a:solidFill>
              </a:rPr>
              <a:t>2-</a:t>
            </a:r>
            <a:r>
              <a:rPr lang="it-IT" altLang="it-IT" sz="2400" dirty="0"/>
              <a:t> </a:t>
            </a:r>
          </a:p>
          <a:p>
            <a:pPr lvl="1" eaLnBrk="1" hangingPunct="1"/>
            <a:r>
              <a:rPr lang="it-IT" altLang="it-IT" sz="2400" dirty="0"/>
              <a:t>2. acido carbonico - </a:t>
            </a:r>
            <a:r>
              <a:rPr lang="it-IT" altLang="it-IT" sz="2400" dirty="0" err="1"/>
              <a:t>idrogenocarbonato</a:t>
            </a:r>
            <a:r>
              <a:rPr lang="it-IT" altLang="it-IT" sz="2400" dirty="0"/>
              <a:t> </a:t>
            </a:r>
          </a:p>
          <a:p>
            <a:pPr lvl="1" algn="ctr" eaLnBrk="1" hangingPunct="1"/>
            <a:r>
              <a:rPr lang="it-IT" altLang="it-IT" sz="2400" dirty="0">
                <a:solidFill>
                  <a:srgbClr val="000000"/>
                </a:solidFill>
              </a:rPr>
              <a:t>CO</a:t>
            </a:r>
            <a:r>
              <a:rPr lang="it-IT" altLang="it-IT" sz="2400" baseline="-30000" dirty="0">
                <a:solidFill>
                  <a:srgbClr val="000000"/>
                </a:solidFill>
              </a:rPr>
              <a:t>2</a:t>
            </a:r>
            <a:r>
              <a:rPr lang="it-IT" altLang="it-IT" sz="2400" dirty="0">
                <a:solidFill>
                  <a:srgbClr val="000000"/>
                </a:solidFill>
              </a:rPr>
              <a:t> + H</a:t>
            </a:r>
            <a:r>
              <a:rPr lang="it-IT" altLang="it-IT" sz="2400" baseline="-30000" dirty="0">
                <a:solidFill>
                  <a:srgbClr val="000000"/>
                </a:solidFill>
              </a:rPr>
              <a:t>2</a:t>
            </a:r>
            <a:r>
              <a:rPr lang="it-IT" altLang="it-IT" sz="2400" dirty="0">
                <a:solidFill>
                  <a:srgbClr val="000000"/>
                </a:solidFill>
              </a:rPr>
              <a:t>O = H</a:t>
            </a:r>
            <a:r>
              <a:rPr lang="it-IT" altLang="it-IT" sz="2400" baseline="-30000" dirty="0">
                <a:solidFill>
                  <a:srgbClr val="000000"/>
                </a:solidFill>
              </a:rPr>
              <a:t>2</a:t>
            </a:r>
            <a:r>
              <a:rPr lang="it-IT" altLang="it-IT" sz="2400" dirty="0">
                <a:solidFill>
                  <a:srgbClr val="000000"/>
                </a:solidFill>
              </a:rPr>
              <a:t>CO</a:t>
            </a:r>
            <a:r>
              <a:rPr lang="it-IT" altLang="it-IT" sz="2400" baseline="-30000" dirty="0">
                <a:solidFill>
                  <a:srgbClr val="000000"/>
                </a:solidFill>
              </a:rPr>
              <a:t>3</a:t>
            </a:r>
            <a:r>
              <a:rPr lang="it-IT" altLang="it-IT" sz="2400" dirty="0">
                <a:solidFill>
                  <a:srgbClr val="000000"/>
                </a:solidFill>
              </a:rPr>
              <a:t> = H</a:t>
            </a:r>
            <a:r>
              <a:rPr lang="it-IT" altLang="it-IT" sz="2400" baseline="30000" dirty="0">
                <a:solidFill>
                  <a:srgbClr val="000000"/>
                </a:solidFill>
              </a:rPr>
              <a:t>+</a:t>
            </a:r>
            <a:r>
              <a:rPr lang="it-IT" altLang="it-IT" sz="2400" dirty="0">
                <a:solidFill>
                  <a:srgbClr val="000000"/>
                </a:solidFill>
              </a:rPr>
              <a:t> + HCO</a:t>
            </a:r>
            <a:r>
              <a:rPr lang="it-IT" altLang="it-IT" sz="2400" baseline="-30000" dirty="0">
                <a:solidFill>
                  <a:srgbClr val="000000"/>
                </a:solidFill>
              </a:rPr>
              <a:t>3</a:t>
            </a:r>
            <a:r>
              <a:rPr lang="it-IT" altLang="it-IT" sz="2400" dirty="0"/>
              <a:t> </a:t>
            </a:r>
          </a:p>
          <a:p>
            <a:pPr lvl="1" eaLnBrk="1" hangingPunct="1"/>
            <a:r>
              <a:rPr lang="it-IT" altLang="it-IT" sz="2400" dirty="0"/>
              <a:t>3. proteine - anioni </a:t>
            </a:r>
            <a:r>
              <a:rPr lang="it-IT" altLang="it-IT" sz="2400" dirty="0" err="1"/>
              <a:t>proteinato</a:t>
            </a:r>
            <a:r>
              <a:rPr lang="it-IT" altLang="it-IT" sz="2400" dirty="0"/>
              <a:t> </a:t>
            </a:r>
          </a:p>
          <a:p>
            <a:pPr algn="ctr" eaLnBrk="1" hangingPunct="1"/>
            <a:r>
              <a:rPr lang="it-IT" altLang="it-IT" sz="2400" b="1" dirty="0">
                <a:solidFill>
                  <a:srgbClr val="333333"/>
                </a:solidFill>
                <a:latin typeface="Times" panose="02020603050405020304" pitchFamily="18" charset="0"/>
              </a:rPr>
              <a:t>proteina = H</a:t>
            </a:r>
            <a:r>
              <a:rPr lang="it-IT" altLang="it-IT" sz="2400" b="1" baseline="30000" dirty="0">
                <a:solidFill>
                  <a:srgbClr val="333333"/>
                </a:solidFill>
                <a:latin typeface="Times" panose="02020603050405020304" pitchFamily="18" charset="0"/>
              </a:rPr>
              <a:t>+</a:t>
            </a:r>
            <a:r>
              <a:rPr lang="it-IT" altLang="it-IT" sz="2400" b="1" dirty="0">
                <a:solidFill>
                  <a:srgbClr val="333333"/>
                </a:solidFill>
                <a:latin typeface="Times" panose="02020603050405020304" pitchFamily="18" charset="0"/>
              </a:rPr>
              <a:t> + ione </a:t>
            </a:r>
            <a:r>
              <a:rPr lang="it-IT" altLang="it-IT" sz="2400" b="1" dirty="0" err="1">
                <a:solidFill>
                  <a:srgbClr val="333333"/>
                </a:solidFill>
                <a:latin typeface="Times" panose="02020603050405020304" pitchFamily="18" charset="0"/>
              </a:rPr>
              <a:t>proteinato</a:t>
            </a:r>
            <a:r>
              <a:rPr lang="it-IT" altLang="it-IT" sz="2400" b="1" baseline="30000" dirty="0">
                <a:solidFill>
                  <a:srgbClr val="333333"/>
                </a:solidFill>
                <a:latin typeface="Times" panose="02020603050405020304" pitchFamily="18" charset="0"/>
              </a:rPr>
              <a:t>-</a:t>
            </a:r>
            <a:endParaRPr lang="it-IT" altLang="it-IT" sz="2400" dirty="0"/>
          </a:p>
          <a:p>
            <a:pPr eaLnBrk="1" hangingPunct="1"/>
            <a:r>
              <a:rPr lang="it-IT" altLang="it-IT" sz="2400" dirty="0"/>
              <a:t>Il </a:t>
            </a:r>
            <a:r>
              <a:rPr lang="it-IT" altLang="it-IT" sz="2400" dirty="0" err="1"/>
              <a:t>pH</a:t>
            </a:r>
            <a:r>
              <a:rPr lang="it-IT" altLang="it-IT" sz="2400" dirty="0"/>
              <a:t> del sangue deve essere mantenuto entro limiti abbastanza rigidi. Il valore normale nel sangue arterioso è 7.41: già a valori inferiori a 7.38 e </a:t>
            </a:r>
            <a:r>
              <a:rPr lang="it-IT" altLang="it-IT" sz="2400" dirty="0" err="1"/>
              <a:t>superori</a:t>
            </a:r>
            <a:r>
              <a:rPr lang="it-IT" altLang="it-IT" sz="2400" dirty="0"/>
              <a:t> a 7.45, i patologi parlano rispettivamente di </a:t>
            </a:r>
            <a:r>
              <a:rPr lang="it-IT" altLang="it-IT" sz="2400" i="1" dirty="0"/>
              <a:t>acidosi</a:t>
            </a:r>
            <a:r>
              <a:rPr lang="it-IT" altLang="it-IT" sz="2400" dirty="0"/>
              <a:t> e </a:t>
            </a:r>
            <a:r>
              <a:rPr lang="it-IT" altLang="it-IT" sz="2400" i="1" dirty="0"/>
              <a:t>alcalosi</a:t>
            </a:r>
            <a:r>
              <a:rPr lang="it-IT" altLang="it-IT" sz="2400" dirty="0"/>
              <a:t>.</a:t>
            </a:r>
          </a:p>
          <a:p>
            <a:pPr algn="ctr" eaLnBrk="1" hangingPunct="1"/>
            <a:r>
              <a:rPr lang="it-IT" altLang="it-IT" sz="2400" dirty="0"/>
              <a:t>Valori di </a:t>
            </a:r>
            <a:r>
              <a:rPr lang="it-IT" altLang="it-IT" sz="2400" dirty="0" err="1"/>
              <a:t>pH</a:t>
            </a:r>
            <a:r>
              <a:rPr lang="it-IT" altLang="it-IT" sz="2400" dirty="0"/>
              <a:t> inferiori a 7 e superiori a 7.8 sono incompatibili con la vita. </a:t>
            </a:r>
          </a:p>
        </p:txBody>
      </p:sp>
      <p:pic>
        <p:nvPicPr>
          <p:cNvPr id="104453" name="Picture 5" descr="sangue_al_microscopi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59563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4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4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44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44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044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251520" y="0"/>
            <a:ext cx="8641655" cy="634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800" b="1" dirty="0"/>
              <a:t>Titolazioni Acido-Base</a:t>
            </a:r>
          </a:p>
          <a:p>
            <a:pPr eaLnBrk="1" hangingPunct="1"/>
            <a:endParaRPr lang="it-IT" altLang="it-IT" sz="800" dirty="0" smtClean="0"/>
          </a:p>
          <a:p>
            <a:pPr eaLnBrk="1" hangingPunct="1"/>
            <a:r>
              <a:rPr lang="it-IT" altLang="it-IT" sz="2000" dirty="0" smtClean="0"/>
              <a:t>Le </a:t>
            </a:r>
            <a:r>
              <a:rPr lang="it-IT" altLang="it-IT" sz="2000" dirty="0"/>
              <a:t>titolazioni acido-base appartengono alla categoria dei metodi analitici chimici; esse fanno parte, in particolare, dei metodi basati sull'analisi volumetrica.</a:t>
            </a:r>
          </a:p>
          <a:p>
            <a:pPr eaLnBrk="1" hangingPunct="1"/>
            <a:endParaRPr lang="it-IT" altLang="it-IT" sz="800" dirty="0"/>
          </a:p>
          <a:p>
            <a:pPr eaLnBrk="1" hangingPunct="1"/>
            <a:r>
              <a:rPr lang="it-IT" altLang="it-IT" sz="2000" dirty="0"/>
              <a:t>Lo schema generale di questi metodi si basa sull'aggiunta, in piccole aliquote successive, di un determinato volume di uno standard a concentrazione (</a:t>
            </a:r>
            <a:r>
              <a:rPr lang="it-IT" altLang="it-IT" sz="2000" b="1" dirty="0"/>
              <a:t>titolo</a:t>
            </a:r>
            <a:r>
              <a:rPr lang="it-IT" altLang="it-IT" sz="2000" dirty="0"/>
              <a:t>) nota ad un determinato volume di una soluzione a concentrazione sconosciuta, da titolare.</a:t>
            </a:r>
            <a:br>
              <a:rPr lang="it-IT" altLang="it-IT" sz="2000" dirty="0"/>
            </a:br>
            <a:endParaRPr lang="it-IT" altLang="it-IT" sz="800" dirty="0"/>
          </a:p>
          <a:p>
            <a:pPr eaLnBrk="1" hangingPunct="1"/>
            <a:r>
              <a:rPr lang="it-IT" altLang="it-IT" sz="2000" dirty="0"/>
              <a:t>La soluzione standard, il </a:t>
            </a:r>
            <a:r>
              <a:rPr lang="it-IT" altLang="it-IT" sz="2000" b="1" dirty="0"/>
              <a:t>titolante</a:t>
            </a:r>
            <a:r>
              <a:rPr lang="it-IT" altLang="it-IT" sz="2000" dirty="0"/>
              <a:t>, viene aggiunta finché si verifichi una qualche variazione apprezzabile, tale da indicare che il titolante e la sostanza da titolare hanno reagito in maniera completa.</a:t>
            </a:r>
          </a:p>
          <a:p>
            <a:pPr eaLnBrk="1" hangingPunct="1"/>
            <a:r>
              <a:rPr lang="it-IT" altLang="it-IT" sz="2000" dirty="0"/>
              <a:t>Il requisito fondamentale di questo tipo di analisi è che titolante e sostanza da titolare reagiscano in maniera </a:t>
            </a:r>
            <a:r>
              <a:rPr lang="it-IT" altLang="it-IT" sz="2000" b="1" dirty="0"/>
              <a:t>stechiometrica</a:t>
            </a:r>
            <a:r>
              <a:rPr lang="it-IT" altLang="it-IT" sz="2000" dirty="0"/>
              <a:t> e che la reazione vada a </a:t>
            </a:r>
            <a:r>
              <a:rPr lang="it-IT" altLang="it-IT" sz="2000" b="1" dirty="0"/>
              <a:t>completamento</a:t>
            </a:r>
            <a:r>
              <a:rPr lang="it-IT" altLang="it-IT" sz="2000" dirty="0"/>
              <a:t>.</a:t>
            </a:r>
            <a:br>
              <a:rPr lang="it-IT" altLang="it-IT" sz="2000" dirty="0"/>
            </a:br>
            <a:r>
              <a:rPr lang="it-IT" altLang="it-IT" dirty="0"/>
              <a:t>La titolazione si conclude quando il numero  di equivalenti del titolante (1) è uguale al numero di equivalenti della sostanza da titolare(2): si dice allora che si è raggiunto il </a:t>
            </a:r>
            <a:r>
              <a:rPr lang="it-IT" altLang="it-IT" b="1" dirty="0"/>
              <a:t>punto di equivalenza</a:t>
            </a:r>
            <a:r>
              <a:rPr lang="it-IT" altLang="it-IT" dirty="0"/>
              <a:t> </a:t>
            </a:r>
          </a:p>
          <a:p>
            <a:pPr algn="ctr" eaLnBrk="1" hangingPunct="1"/>
            <a:r>
              <a:rPr lang="it-IT" altLang="it-IT" sz="2800" b="1" dirty="0"/>
              <a:t>N</a:t>
            </a:r>
            <a:r>
              <a:rPr lang="it-IT" altLang="it-IT" sz="2800" b="1" baseline="-25000" dirty="0"/>
              <a:t>1</a:t>
            </a:r>
            <a:r>
              <a:rPr lang="it-IT" altLang="it-IT" sz="2800" b="1" dirty="0"/>
              <a:t>*V</a:t>
            </a:r>
            <a:r>
              <a:rPr lang="it-IT" altLang="it-IT" sz="2800" b="1" baseline="-25000" dirty="0"/>
              <a:t>1</a:t>
            </a:r>
            <a:r>
              <a:rPr lang="it-IT" altLang="it-IT" sz="2800" b="1" dirty="0"/>
              <a:t> = N</a:t>
            </a:r>
            <a:r>
              <a:rPr lang="it-IT" altLang="it-IT" sz="2800" b="1" baseline="-25000" dirty="0"/>
              <a:t>2</a:t>
            </a:r>
            <a:r>
              <a:rPr lang="it-IT" altLang="it-IT" sz="2800" b="1" dirty="0"/>
              <a:t>*V</a:t>
            </a:r>
            <a:r>
              <a:rPr lang="it-IT" altLang="it-IT" sz="2800" b="1" baseline="-25000" dirty="0"/>
              <a:t>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3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30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30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30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73" name="Group 113"/>
          <p:cNvGraphicFramePr>
            <a:graphicFrameLocks noGrp="1"/>
          </p:cNvGraphicFramePr>
          <p:nvPr/>
        </p:nvGraphicFramePr>
        <p:xfrm>
          <a:off x="1646238" y="1633538"/>
          <a:ext cx="5835650" cy="3590925"/>
        </p:xfrm>
        <a:graphic>
          <a:graphicData uri="http://schemas.openxmlformats.org/drawingml/2006/table">
            <a:tbl>
              <a:tblPr/>
              <a:tblGrid>
                <a:gridCol w="33353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003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90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it-IT" sz="1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  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1074" name="Group 114"/>
          <p:cNvGraphicFramePr>
            <a:graphicFrameLocks noGrp="1"/>
          </p:cNvGraphicFramePr>
          <p:nvPr/>
        </p:nvGraphicFramePr>
        <p:xfrm>
          <a:off x="250825" y="260350"/>
          <a:ext cx="5473700" cy="5184777"/>
        </p:xfrm>
        <a:graphic>
          <a:graphicData uri="http://schemas.openxmlformats.org/drawingml/2006/table">
            <a:tbl>
              <a:tblPr/>
              <a:tblGrid>
                <a:gridCol w="11255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67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29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29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238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22313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Vol. iniziale 20 ml </a:t>
                      </a:r>
                      <a:r>
                        <a:rPr kumimoji="0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HCl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 0.1 N - Indicatore: Rosso fenolo</a:t>
                      </a:r>
                      <a:b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NaOH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 0.1 N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128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NaOH (ml)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Vol. tot.</a:t>
                      </a:r>
                      <a:b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(ml)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[HCl] N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pH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HIn (%)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colore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 0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 20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 0.10</a:t>
                      </a: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 1.0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 100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 + 10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 30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 0.033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 1.5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 100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 + 9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 39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 0.0256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 2.6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 100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 + 0.9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 39.9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 0.0025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 3.6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 100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 + 0.09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 39.99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 2.5x10</a:t>
                      </a:r>
                      <a:r>
                        <a:rPr kumimoji="0" lang="it-IT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-5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 4.6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99.8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 + 0.05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 40.04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NaOH=9.99x10</a:t>
                      </a:r>
                      <a:r>
                        <a:rPr kumimoji="0" lang="it-IT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-5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10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0.2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D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2033" name="Picture 48" descr="curva di titolazi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524" y="1196975"/>
            <a:ext cx="341947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34" name="Rectangle 115"/>
          <p:cNvSpPr>
            <a:spLocks noChangeArrowheads="1"/>
          </p:cNvSpPr>
          <p:nvPr/>
        </p:nvSpPr>
        <p:spPr bwMode="auto">
          <a:xfrm>
            <a:off x="250825" y="5508307"/>
            <a:ext cx="87136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300" b="1" dirty="0"/>
              <a:t>Al punto di equivalenza</a:t>
            </a:r>
            <a:r>
              <a:rPr lang="it-IT" altLang="it-IT" sz="1300" dirty="0"/>
              <a:t>, quando gli equivalenti della base forte sono uguali agli equivalenti dell'acido forte, gli unici ioni H+ presenti in soluzione saranno quelli provenienti dall'</a:t>
            </a:r>
            <a:r>
              <a:rPr lang="it-IT" altLang="it-IT" sz="1300" dirty="0" err="1"/>
              <a:t>autoionizzazione</a:t>
            </a:r>
            <a:r>
              <a:rPr lang="it-IT" altLang="it-IT" sz="1300" dirty="0"/>
              <a:t> dell'acqua e</a:t>
            </a:r>
            <a:r>
              <a:rPr lang="it-IT" altLang="it-IT" sz="1300" b="1" dirty="0"/>
              <a:t> il </a:t>
            </a:r>
            <a:r>
              <a:rPr lang="it-IT" altLang="it-IT" sz="1300" b="1" dirty="0" err="1"/>
              <a:t>pH</a:t>
            </a:r>
            <a:r>
              <a:rPr lang="it-IT" altLang="it-IT" sz="1300" b="1" dirty="0"/>
              <a:t> sarà 7</a:t>
            </a:r>
            <a:r>
              <a:rPr lang="it-IT" altLang="it-IT" sz="1300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3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cap-19_00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88" y="116633"/>
            <a:ext cx="8971408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Fig_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595"/>
          <a:stretch>
            <a:fillRect/>
          </a:stretch>
        </p:blipFill>
        <p:spPr bwMode="auto">
          <a:xfrm>
            <a:off x="0" y="0"/>
            <a:ext cx="9144000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cap-11_0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605713" cy="598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cap-19_0020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721725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3325" y="260350"/>
            <a:ext cx="5293171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250825" y="836613"/>
            <a:ext cx="35290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400"/>
              <a:t>ACIDO </a:t>
            </a:r>
            <a:r>
              <a:rPr lang="it-IT" altLang="it-IT" sz="2400" b="1"/>
              <a:t>FORTE</a:t>
            </a:r>
            <a:r>
              <a:rPr lang="it-IT" altLang="it-IT" sz="2400"/>
              <a:t> HNO</a:t>
            </a:r>
            <a:r>
              <a:rPr lang="it-IT" altLang="it-IT" sz="2400" baseline="-25000"/>
              <a:t>3</a:t>
            </a:r>
          </a:p>
          <a:p>
            <a:pPr eaLnBrk="1" hangingPunct="1"/>
            <a:r>
              <a:rPr lang="it-IT" altLang="it-IT" sz="2400"/>
              <a:t>acido nitrico,</a:t>
            </a:r>
          </a:p>
          <a:p>
            <a:pPr eaLnBrk="1" hangingPunct="1"/>
            <a:r>
              <a:rPr lang="it-IT" altLang="it-IT" sz="2400" b="1"/>
              <a:t>COMPLETAMENTE</a:t>
            </a:r>
          </a:p>
          <a:p>
            <a:pPr eaLnBrk="1" hangingPunct="1"/>
            <a:r>
              <a:rPr lang="it-IT" altLang="it-IT" sz="2400" b="1"/>
              <a:t>DISSOCIATO IN ACQUA IN IONI</a:t>
            </a:r>
          </a:p>
          <a:p>
            <a:pPr eaLnBrk="1" hangingPunct="1"/>
            <a:r>
              <a:rPr lang="it-IT" altLang="it-IT" sz="2400" b="1"/>
              <a:t>H</a:t>
            </a:r>
            <a:r>
              <a:rPr lang="it-IT" altLang="it-IT" sz="2400" b="1" baseline="-25000"/>
              <a:t>3</a:t>
            </a:r>
            <a:r>
              <a:rPr lang="it-IT" altLang="it-IT" sz="2400" b="1"/>
              <a:t>O</a:t>
            </a:r>
            <a:r>
              <a:rPr lang="it-IT" altLang="it-IT" sz="2400" b="1" baseline="30000"/>
              <a:t>+</a:t>
            </a:r>
            <a:r>
              <a:rPr lang="it-IT" altLang="it-IT" sz="2400" b="1"/>
              <a:t> e NO</a:t>
            </a:r>
            <a:r>
              <a:rPr lang="it-IT" altLang="it-IT" sz="2400" b="1" baseline="-25000"/>
              <a:t>3</a:t>
            </a:r>
            <a:r>
              <a:rPr lang="it-IT" altLang="it-IT" sz="2400" b="1" baseline="30000"/>
              <a:t>-</a:t>
            </a:r>
            <a:endParaRPr lang="it-IT" altLang="it-IT" sz="2400" b="1" baseline="-25000"/>
          </a:p>
        </p:txBody>
      </p:sp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3771" y="3501008"/>
            <a:ext cx="5292725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158750" y="3881438"/>
            <a:ext cx="34131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/>
              <a:t>ACIDO </a:t>
            </a:r>
            <a:r>
              <a:rPr lang="it-IT" altLang="it-IT" sz="2400" b="1"/>
              <a:t>DEBOLE</a:t>
            </a:r>
            <a:r>
              <a:rPr lang="it-IT" altLang="it-IT" sz="2400"/>
              <a:t>: </a:t>
            </a:r>
            <a:r>
              <a:rPr lang="it-IT" altLang="it-IT" sz="2400" b="1"/>
              <a:t>HF</a:t>
            </a:r>
          </a:p>
          <a:p>
            <a:pPr eaLnBrk="1" hangingPunct="1"/>
            <a:r>
              <a:rPr lang="it-IT" altLang="it-IT" sz="2400"/>
              <a:t>acido fluoridrico,</a:t>
            </a:r>
          </a:p>
          <a:p>
            <a:pPr eaLnBrk="1" hangingPunct="1"/>
            <a:r>
              <a:rPr lang="it-IT" altLang="it-IT" sz="2400" b="1"/>
              <a:t>PARZIALMENTE</a:t>
            </a:r>
          </a:p>
          <a:p>
            <a:pPr eaLnBrk="1" hangingPunct="1"/>
            <a:r>
              <a:rPr lang="it-IT" altLang="it-IT" sz="2400" b="1"/>
              <a:t>DISSOCIATO IN ACQUA IN</a:t>
            </a:r>
          </a:p>
          <a:p>
            <a:pPr eaLnBrk="1" hangingPunct="1"/>
            <a:r>
              <a:rPr lang="it-IT" altLang="it-IT" sz="2400" b="1"/>
              <a:t>IONI H</a:t>
            </a:r>
            <a:r>
              <a:rPr lang="it-IT" altLang="it-IT" sz="2400" b="1" baseline="-25000"/>
              <a:t>3</a:t>
            </a:r>
            <a:r>
              <a:rPr lang="it-IT" altLang="it-IT" sz="2400" b="1"/>
              <a:t>O</a:t>
            </a:r>
            <a:r>
              <a:rPr lang="it-IT" altLang="it-IT" sz="2400" b="1" baseline="30000"/>
              <a:t>+</a:t>
            </a:r>
            <a:r>
              <a:rPr lang="it-IT" altLang="it-IT" sz="2400" b="1"/>
              <a:t> e F</a:t>
            </a:r>
            <a:r>
              <a:rPr lang="it-IT" altLang="it-IT" sz="2400" b="1" baseline="30000"/>
              <a:t>-</a:t>
            </a:r>
            <a:r>
              <a:rPr lang="it-IT" altLang="it-IT" sz="2400" b="1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9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cap-19_00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650"/>
            <a:ext cx="5154613" cy="635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232" name="Group 1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86039621"/>
              </p:ext>
            </p:extLst>
          </p:nvPr>
        </p:nvGraphicFramePr>
        <p:xfrm>
          <a:off x="251521" y="260648"/>
          <a:ext cx="4968179" cy="5913092"/>
        </p:xfrm>
        <a:graphic>
          <a:graphicData uri="http://schemas.openxmlformats.org/drawingml/2006/table">
            <a:tbl>
              <a:tblPr/>
              <a:tblGrid>
                <a:gridCol w="8522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9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17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65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95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1882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09566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Vol. iniziale 20 ml CH3COOH 0.1 N </a:t>
                      </a:r>
                      <a:b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Indicatore: Fenolftaleina - NaOH 0.1 N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4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NaOH (ml)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Vol. tot.</a:t>
                      </a:r>
                      <a:b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(ml)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[acido]:[sale]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pH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HIn (%)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col.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05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20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75:1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2.87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100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+ 1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21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19:1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3.47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100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05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+ 1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22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9:1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3.79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100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05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+ 8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30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1:1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4.74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100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05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+ 9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39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1:19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6.02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100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+ 0.5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39.5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1:39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6.34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99.9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05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+ 0.4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39.9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1:199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7.04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99.4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05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+ 0.09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39.99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1:1999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8.03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94.9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05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+ 0.01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40.00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1:9400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8.72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79.2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+ 0.01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40.01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1:45000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9.4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44.3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05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+ 0.03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40.04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1:178000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10.0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16.6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5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7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pic>
        <p:nvPicPr>
          <p:cNvPr id="49228" name="Picture 78" descr="curva tit acidi debol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66700"/>
            <a:ext cx="3924300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554"/>
            <a:ext cx="74591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cap-19_0024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4981575" cy="643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ab_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482"/>
          <a:stretch>
            <a:fillRect/>
          </a:stretch>
        </p:blipFill>
        <p:spPr bwMode="auto">
          <a:xfrm>
            <a:off x="453163" y="1"/>
            <a:ext cx="8295300" cy="587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251520" y="620688"/>
            <a:ext cx="856932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3200" dirty="0"/>
              <a:t>Nel caso di acidi e basi </a:t>
            </a:r>
            <a:r>
              <a:rPr lang="it-IT" altLang="it-IT" sz="3200" b="1" dirty="0"/>
              <a:t>DEBOLI</a:t>
            </a:r>
            <a:r>
              <a:rPr lang="it-IT" altLang="it-IT" sz="3200" dirty="0"/>
              <a:t>, esiste una </a:t>
            </a:r>
            <a:r>
              <a:rPr lang="it-IT" altLang="it-IT" sz="3200" b="1" dirty="0"/>
              <a:t>costante di equilibrio </a:t>
            </a:r>
            <a:r>
              <a:rPr lang="it-IT" altLang="it-IT" sz="3200" dirty="0"/>
              <a:t>della reazione di ionizzazione:</a:t>
            </a:r>
          </a:p>
          <a:p>
            <a:pPr algn="ctr" eaLnBrk="1" hangingPunct="1"/>
            <a:endParaRPr lang="it-IT" altLang="it-IT" sz="3200" dirty="0"/>
          </a:p>
          <a:p>
            <a:pPr algn="ctr" eaLnBrk="1" hangingPunct="1"/>
            <a:r>
              <a:rPr lang="it-IT" altLang="it-IT" sz="3200" b="1" dirty="0"/>
              <a:t>K</a:t>
            </a:r>
            <a:r>
              <a:rPr lang="it-IT" altLang="it-IT" sz="3200" b="1" baseline="-25000" dirty="0"/>
              <a:t>a</a:t>
            </a:r>
            <a:r>
              <a:rPr lang="it-IT" altLang="it-IT" sz="3200" dirty="0"/>
              <a:t> per un </a:t>
            </a:r>
            <a:r>
              <a:rPr lang="it-IT" altLang="it-IT" sz="3200" dirty="0" smtClean="0"/>
              <a:t>acido</a:t>
            </a:r>
          </a:p>
          <a:p>
            <a:pPr algn="ctr" eaLnBrk="1" hangingPunct="1"/>
            <a:endParaRPr lang="it-IT" altLang="it-IT" sz="3200" dirty="0"/>
          </a:p>
          <a:p>
            <a:pPr algn="ctr" eaLnBrk="1" hangingPunct="1"/>
            <a:r>
              <a:rPr lang="it-IT" altLang="it-IT" sz="3200" b="1" dirty="0"/>
              <a:t>K</a:t>
            </a:r>
            <a:r>
              <a:rPr lang="it-IT" altLang="it-IT" sz="3200" b="1" baseline="-25000" dirty="0"/>
              <a:t>b</a:t>
            </a:r>
            <a:r>
              <a:rPr lang="it-IT" altLang="it-IT" sz="3200" b="1" dirty="0"/>
              <a:t> </a:t>
            </a:r>
            <a:r>
              <a:rPr lang="it-IT" altLang="it-IT" sz="3200" dirty="0"/>
              <a:t>per una base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Tab_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853"/>
          <a:stretch>
            <a:fillRect/>
          </a:stretch>
        </p:blipFill>
        <p:spPr bwMode="auto">
          <a:xfrm>
            <a:off x="251520" y="0"/>
            <a:ext cx="8532440" cy="53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cap-18_0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298" y="23042"/>
            <a:ext cx="4968974" cy="580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107504" y="116632"/>
            <a:ext cx="8928992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3200" b="1" dirty="0"/>
              <a:t>LA REAZIONE DI AUTOIONIZZAZIONE DELL’ACQUA</a:t>
            </a:r>
          </a:p>
          <a:p>
            <a:pPr algn="ctr" eaLnBrk="1" hangingPunct="1"/>
            <a:endParaRPr lang="it-IT" altLang="it-IT" sz="800" dirty="0"/>
          </a:p>
          <a:p>
            <a:pPr algn="ctr" eaLnBrk="1" hangingPunct="1"/>
            <a:r>
              <a:rPr lang="it-IT" altLang="it-IT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2H</a:t>
            </a:r>
            <a:r>
              <a:rPr lang="it-IT" altLang="it-IT" sz="3200" baseline="-30000" dirty="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it-IT" altLang="it-IT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O    OH</a:t>
            </a:r>
            <a:r>
              <a:rPr lang="it-IT" altLang="it-IT" sz="3200" baseline="30000" dirty="0">
                <a:solidFill>
                  <a:srgbClr val="000000"/>
                </a:solidFill>
                <a:cs typeface="Times New Roman" panose="02020603050405020304" pitchFamily="18" charset="0"/>
              </a:rPr>
              <a:t>-</a:t>
            </a:r>
            <a:r>
              <a:rPr lang="it-IT" altLang="it-IT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+ H</a:t>
            </a:r>
            <a:r>
              <a:rPr lang="it-IT" altLang="it-IT" sz="3200" baseline="-30000" dirty="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  <a:r>
              <a:rPr lang="it-IT" altLang="it-IT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O</a:t>
            </a:r>
            <a:r>
              <a:rPr lang="it-IT" altLang="it-IT" sz="3200" baseline="30000" dirty="0">
                <a:solidFill>
                  <a:srgbClr val="000000"/>
                </a:solidFill>
                <a:cs typeface="Times New Roman" panose="02020603050405020304" pitchFamily="18" charset="0"/>
              </a:rPr>
              <a:t>+</a:t>
            </a:r>
            <a:endParaRPr lang="it-IT" altLang="it-IT" sz="3200" dirty="0"/>
          </a:p>
          <a:p>
            <a:pPr algn="ctr" eaLnBrk="1" hangingPunct="1"/>
            <a:r>
              <a:rPr lang="it-IT" altLang="it-IT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Questa reazione è associata ad una costante chiamata </a:t>
            </a:r>
            <a:r>
              <a:rPr lang="it-IT" altLang="it-IT" sz="28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autoprotolisi</a:t>
            </a:r>
            <a:r>
              <a:rPr lang="it-IT" altLang="it-IT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it-IT" altLang="it-IT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dell’acqua</a:t>
            </a:r>
          </a:p>
          <a:p>
            <a:pPr algn="ctr" eaLnBrk="1" hangingPunct="1"/>
            <a:endParaRPr lang="it-IT" altLang="it-IT" sz="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it-IT" altLang="it-IT" sz="800" dirty="0"/>
          </a:p>
          <a:p>
            <a:pPr algn="ctr" eaLnBrk="1" hangingPunct="1"/>
            <a:r>
              <a:rPr lang="it-IT" altLang="it-IT" sz="2800" dirty="0"/>
              <a:t>La reazione di </a:t>
            </a:r>
            <a:r>
              <a:rPr lang="it-IT" altLang="it-IT" sz="2800" dirty="0" err="1"/>
              <a:t>autoionizzazione</a:t>
            </a:r>
            <a:r>
              <a:rPr lang="it-IT" altLang="it-IT" sz="2800" dirty="0"/>
              <a:t> dell’acqua ha una costante di equilibrio K</a:t>
            </a:r>
            <a:r>
              <a:rPr lang="it-IT" altLang="it-IT" sz="2800" baseline="-25000" dirty="0"/>
              <a:t>W</a:t>
            </a:r>
            <a:r>
              <a:rPr lang="it-IT" altLang="it-IT" sz="2800" dirty="0"/>
              <a:t> detta PRODOTTO IONICO dell’acqua </a:t>
            </a:r>
            <a:r>
              <a:rPr lang="it-IT" altLang="it-IT" sz="2800" dirty="0" smtClean="0"/>
              <a:t>che </a:t>
            </a:r>
            <a:r>
              <a:rPr lang="it-IT" altLang="it-IT" sz="2800" dirty="0"/>
              <a:t>vale 1.0 x10</a:t>
            </a:r>
            <a:r>
              <a:rPr lang="it-IT" altLang="it-IT" sz="2800" baseline="30000" dirty="0"/>
              <a:t>-14</a:t>
            </a:r>
            <a:r>
              <a:rPr lang="it-IT" altLang="it-IT" sz="2800" dirty="0"/>
              <a:t> M (mol/l) a 25°C</a:t>
            </a:r>
            <a:r>
              <a:rPr lang="it-IT" altLang="it-IT" sz="2800" dirty="0" smtClean="0"/>
              <a:t>.</a:t>
            </a:r>
          </a:p>
          <a:p>
            <a:pPr algn="ctr" eaLnBrk="1" hangingPunct="1"/>
            <a:r>
              <a:rPr lang="it-IT" altLang="it-IT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[H</a:t>
            </a:r>
            <a:r>
              <a:rPr lang="it-IT" altLang="it-IT" sz="2800" baseline="-30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  <a:r>
              <a:rPr lang="it-IT" altLang="it-IT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</a:t>
            </a:r>
            <a:r>
              <a:rPr lang="it-IT" altLang="it-IT" sz="2800" baseline="30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+</a:t>
            </a:r>
            <a:r>
              <a:rPr lang="it-IT" altLang="it-IT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][OH</a:t>
            </a:r>
            <a:r>
              <a:rPr lang="it-IT" altLang="it-IT" sz="2800" baseline="30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-</a:t>
            </a:r>
            <a:r>
              <a:rPr lang="it-IT" altLang="it-IT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]=10</a:t>
            </a:r>
            <a:r>
              <a:rPr lang="it-IT" altLang="it-IT" sz="2800" baseline="30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-14    </a:t>
            </a:r>
            <a:r>
              <a:rPr lang="it-IT" altLang="it-IT" sz="2800" dirty="0" smtClean="0"/>
              <a:t>pKw=14 </a:t>
            </a:r>
          </a:p>
          <a:p>
            <a:pPr algn="ctr" eaLnBrk="1" hangingPunct="1"/>
            <a:endParaRPr lang="it-IT" altLang="it-IT" sz="2800" dirty="0"/>
          </a:p>
          <a:p>
            <a:pPr algn="ctr" eaLnBrk="1" hangingPunct="1"/>
            <a:r>
              <a:rPr lang="it-IT" altLang="it-IT" sz="3200" dirty="0"/>
              <a:t>       </a:t>
            </a:r>
          </a:p>
        </p:txBody>
      </p:sp>
      <p:sp>
        <p:nvSpPr>
          <p:cNvPr id="14340" name="Line 6"/>
          <p:cNvSpPr>
            <a:spLocks noChangeShapeType="1"/>
          </p:cNvSpPr>
          <p:nvPr/>
        </p:nvSpPr>
        <p:spPr bwMode="auto">
          <a:xfrm>
            <a:off x="3939315" y="1484784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341" name="Line 7"/>
          <p:cNvSpPr>
            <a:spLocks noChangeShapeType="1"/>
          </p:cNvSpPr>
          <p:nvPr/>
        </p:nvSpPr>
        <p:spPr bwMode="auto">
          <a:xfrm flipH="1">
            <a:off x="3921946" y="1556792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9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96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96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build="p"/>
      <p:bldP spid="14340" grpId="0" animBg="1"/>
      <p:bldP spid="14341" grpId="0" animBg="1"/>
    </p:bld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1120</Words>
  <Application>Microsoft Office PowerPoint</Application>
  <PresentationFormat>Presentazione su schermo (4:3)</PresentationFormat>
  <Paragraphs>259</Paragraphs>
  <Slides>43</Slides>
  <Notes>37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44" baseType="lpstr">
      <vt:lpstr>Struttura predefinita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</vt:vector>
  </TitlesOfParts>
  <Company>università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PIZZIGALLO</dc:creator>
  <cp:lastModifiedBy>user</cp:lastModifiedBy>
  <cp:revision>63</cp:revision>
  <dcterms:created xsi:type="dcterms:W3CDTF">2006-12-05T15:12:52Z</dcterms:created>
  <dcterms:modified xsi:type="dcterms:W3CDTF">2019-11-13T10:34:37Z</dcterms:modified>
</cp:coreProperties>
</file>